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charts/chart1.xml" ContentType="application/vnd.openxmlformats-officedocument.drawingml.chart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3"/>
  </p:notesMasterIdLst>
  <p:sldIdLst>
    <p:sldId id="256" r:id="rId2"/>
    <p:sldId id="436" r:id="rId3"/>
    <p:sldId id="437" r:id="rId4"/>
    <p:sldId id="438" r:id="rId5"/>
    <p:sldId id="439" r:id="rId6"/>
    <p:sldId id="440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72" r:id="rId39"/>
    <p:sldId id="473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3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40" autoAdjust="0"/>
    <p:restoredTop sz="97545" autoAdjust="0"/>
  </p:normalViewPr>
  <p:slideViewPr>
    <p:cSldViewPr snapToGrid="0" snapToObjects="1">
      <p:cViewPr varScale="1">
        <p:scale>
          <a:sx n="150" d="100"/>
          <a:sy n="150" d="100"/>
        </p:scale>
        <p:origin x="-120" y="-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cat>
            <c:strRef>
              <c:f>Sheet1!$A$1:$A$5</c:f>
              <c:strCache>
                <c:ptCount val="5"/>
                <c:pt idx="0">
                  <c:v>bb</c:v>
                </c:pt>
                <c:pt idx="1">
                  <c:v>WW</c:v>
                </c:pt>
                <c:pt idx="2">
                  <c:v>tt</c:v>
                </c:pt>
                <c:pt idx="3">
                  <c:v>ZZ</c:v>
                </c:pt>
                <c:pt idx="4">
                  <c:v>gg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58.0</c:v>
                </c:pt>
                <c:pt idx="1">
                  <c:v>22.0</c:v>
                </c:pt>
                <c:pt idx="2">
                  <c:v>6.3</c:v>
                </c:pt>
                <c:pt idx="3">
                  <c:v>2.8</c:v>
                </c:pt>
                <c:pt idx="4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35210904"/>
        <c:axId val="-2027300728"/>
        <c:axId val="0"/>
      </c:bar3DChart>
      <c:catAx>
        <c:axId val="-213521090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7300728"/>
        <c:crosses val="autoZero"/>
        <c:auto val="1"/>
        <c:lblAlgn val="ctr"/>
        <c:lblOffset val="100"/>
        <c:noMultiLvlLbl val="0"/>
      </c:catAx>
      <c:valAx>
        <c:axId val="-2027300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352109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image" Target="../media/image8.wmf"/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image" Target="../media/image16.wmf"/><Relationship Id="rId8" Type="http://schemas.openxmlformats.org/officeDocument/2006/relationships/image" Target="../media/image17.wmf"/><Relationship Id="rId9" Type="http://schemas.openxmlformats.org/officeDocument/2006/relationships/image" Target="../media/image18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E3907-2864-4DA4-9CA0-D5806CAFB4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505200" y="196850"/>
            <a:ext cx="5181600" cy="411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080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7080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417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417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9312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7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image" Target="../media/image42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72.png"/><Relationship Id="rId7" Type="http://schemas.openxmlformats.org/officeDocument/2006/relationships/image" Target="../media/image47.png"/><Relationship Id="rId8" Type="http://schemas.openxmlformats.org/officeDocument/2006/relationships/image" Target="../media/image48.gif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dg.lbl.gov/2015/reviews/rpp2015-rev-higgs-boson.pdf" TargetMode="External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40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chart" Target="../charts/chart1.xml"/><Relationship Id="rId5" Type="http://schemas.openxmlformats.org/officeDocument/2006/relationships/oleObject" Target="../embeddings/oleObject25.bin"/><Relationship Id="rId6" Type="http://schemas.openxmlformats.org/officeDocument/2006/relationships/image" Target="../media/image60.w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61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92.png"/><Relationship Id="rId5" Type="http://schemas.openxmlformats.org/officeDocument/2006/relationships/oleObject" Target="../embeddings/oleObject27.bin"/><Relationship Id="rId6" Type="http://schemas.openxmlformats.org/officeDocument/2006/relationships/image" Target="../media/image63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3" Type="http://schemas.openxmlformats.org/officeDocument/2006/relationships/oleObject" Target="../embeddings/oleObject4.bin"/><Relationship Id="rId14" Type="http://schemas.openxmlformats.org/officeDocument/2006/relationships/image" Target="../media/image7.wmf"/><Relationship Id="rId15" Type="http://schemas.openxmlformats.org/officeDocument/2006/relationships/oleObject" Target="../embeddings/oleObject5.bin"/><Relationship Id="rId16" Type="http://schemas.openxmlformats.org/officeDocument/2006/relationships/image" Target="../media/image8.wmf"/><Relationship Id="rId17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oleObject" Target="../embeddings/oleObject2.bin"/><Relationship Id="rId10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20" Type="http://schemas.openxmlformats.org/officeDocument/2006/relationships/image" Target="../media/image17.wmf"/><Relationship Id="rId21" Type="http://schemas.openxmlformats.org/officeDocument/2006/relationships/oleObject" Target="../embeddings/oleObject14.bin"/><Relationship Id="rId22" Type="http://schemas.openxmlformats.org/officeDocument/2006/relationships/image" Target="../media/image18.wmf"/><Relationship Id="rId10" Type="http://schemas.openxmlformats.org/officeDocument/2006/relationships/image" Target="../media/image12.wmf"/><Relationship Id="rId11" Type="http://schemas.openxmlformats.org/officeDocument/2006/relationships/oleObject" Target="../embeddings/oleObject9.bin"/><Relationship Id="rId12" Type="http://schemas.openxmlformats.org/officeDocument/2006/relationships/image" Target="../media/image13.wmf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14.wmf"/><Relationship Id="rId15" Type="http://schemas.openxmlformats.org/officeDocument/2006/relationships/oleObject" Target="../embeddings/oleObject11.bin"/><Relationship Id="rId16" Type="http://schemas.openxmlformats.org/officeDocument/2006/relationships/image" Target="../media/image15.wmf"/><Relationship Id="rId17" Type="http://schemas.openxmlformats.org/officeDocument/2006/relationships/oleObject" Target="../embeddings/oleObject12.bin"/><Relationship Id="rId18" Type="http://schemas.openxmlformats.org/officeDocument/2006/relationships/image" Target="../media/image16.wmf"/><Relationship Id="rId19" Type="http://schemas.openxmlformats.org/officeDocument/2006/relationships/oleObject" Target="../embeddings/oleObject13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0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1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4.w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25.wmf"/><Relationship Id="rId8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8.w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9.w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0.w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3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36267"/>
            <a:ext cx="205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 Olsen HC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32902"/>
            <a:ext cx="5540566" cy="5540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541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Higgs Hunting: 1975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63966" y="952389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Ellis, Gaillard, and </a:t>
            </a:r>
            <a:r>
              <a:rPr lang="en-US" sz="1400" dirty="0" err="1" smtClean="0"/>
              <a:t>Nanopoulos</a:t>
            </a:r>
            <a:r>
              <a:rPr lang="en-US" sz="1400" dirty="0" smtClean="0"/>
              <a:t>, </a:t>
            </a:r>
            <a:r>
              <a:rPr lang="en-US" sz="1400" dirty="0" err="1" smtClean="0"/>
              <a:t>Nucl</a:t>
            </a:r>
            <a:r>
              <a:rPr lang="en-US" sz="1400" dirty="0" smtClean="0"/>
              <a:t>. Phys. B106, 292</a:t>
            </a:r>
            <a:endParaRPr lang="en-US" sz="1400" dirty="0"/>
          </a:p>
        </p:txBody>
      </p:sp>
      <p:sp>
        <p:nvSpPr>
          <p:cNvPr id="6" name="Down Arrow 5"/>
          <p:cNvSpPr/>
          <p:nvPr/>
        </p:nvSpPr>
        <p:spPr>
          <a:xfrm>
            <a:off x="7315200" y="5482556"/>
            <a:ext cx="228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39000" y="50393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125 </a:t>
            </a:r>
            <a:r>
              <a:rPr lang="en-US" sz="2800" b="1" dirty="0" err="1" smtClean="0">
                <a:solidFill>
                  <a:schemeClr val="accent2"/>
                </a:solidFill>
              </a:rPr>
              <a:t>GeV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19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32864"/>
            <a:ext cx="3810000" cy="1060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" y="4038600"/>
            <a:ext cx="4443521" cy="1329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41" y="5405442"/>
            <a:ext cx="4419547" cy="44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874069"/>
            <a:ext cx="2759998" cy="1993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2" t="12860" r="4988" b="6403"/>
          <a:stretch/>
        </p:blipFill>
        <p:spPr>
          <a:xfrm>
            <a:off x="5840317" y="1143000"/>
            <a:ext cx="2362200" cy="25182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4400" y="198120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and A. </a:t>
            </a:r>
            <a:r>
              <a:rPr lang="en-US" sz="1400" dirty="0" err="1" smtClean="0"/>
              <a:t>Linde</a:t>
            </a:r>
            <a:r>
              <a:rPr lang="en-US" sz="1400" dirty="0" smtClean="0"/>
              <a:t>, JETP </a:t>
            </a:r>
            <a:r>
              <a:rPr lang="en-US" sz="1400" dirty="0" err="1" smtClean="0"/>
              <a:t>Lett</a:t>
            </a:r>
            <a:r>
              <a:rPr lang="en-US" sz="1400" dirty="0" smtClean="0"/>
              <a:t>. 23 (1976) 64</a:t>
            </a:r>
            <a:endParaRPr lang="en-US" sz="1400" dirty="0"/>
          </a:p>
        </p:txBody>
      </p:sp>
      <p:sp>
        <p:nvSpPr>
          <p:cNvPr id="14" name="Freeform 13"/>
          <p:cNvSpPr/>
          <p:nvPr/>
        </p:nvSpPr>
        <p:spPr>
          <a:xfrm>
            <a:off x="6815136" y="2010142"/>
            <a:ext cx="1277077" cy="1165297"/>
          </a:xfrm>
          <a:custGeom>
            <a:avLst/>
            <a:gdLst>
              <a:gd name="connsiteX0" fmla="*/ 0 w 1332089"/>
              <a:gd name="connsiteY0" fmla="*/ 914400 h 1399984"/>
              <a:gd name="connsiteX1" fmla="*/ 349956 w 1332089"/>
              <a:gd name="connsiteY1" fmla="*/ 1399822 h 1399984"/>
              <a:gd name="connsiteX2" fmla="*/ 699911 w 1332089"/>
              <a:gd name="connsiteY2" fmla="*/ 970844 h 1399984"/>
              <a:gd name="connsiteX3" fmla="*/ 880533 w 1332089"/>
              <a:gd name="connsiteY3" fmla="*/ 1174044 h 1399984"/>
              <a:gd name="connsiteX4" fmla="*/ 1072445 w 1332089"/>
              <a:gd name="connsiteY4" fmla="*/ 948267 h 1399984"/>
              <a:gd name="connsiteX5" fmla="*/ 1332089 w 1332089"/>
              <a:gd name="connsiteY5" fmla="*/ 0 h 1399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2089" h="1399984">
                <a:moveTo>
                  <a:pt x="0" y="914400"/>
                </a:moveTo>
                <a:cubicBezTo>
                  <a:pt x="116652" y="1152407"/>
                  <a:pt x="233304" y="1390415"/>
                  <a:pt x="349956" y="1399822"/>
                </a:cubicBezTo>
                <a:cubicBezTo>
                  <a:pt x="466608" y="1409229"/>
                  <a:pt x="611481" y="1008474"/>
                  <a:pt x="699911" y="970844"/>
                </a:cubicBezTo>
                <a:cubicBezTo>
                  <a:pt x="788341" y="933214"/>
                  <a:pt x="818444" y="1177807"/>
                  <a:pt x="880533" y="1174044"/>
                </a:cubicBezTo>
                <a:cubicBezTo>
                  <a:pt x="942622" y="1170281"/>
                  <a:pt x="997186" y="1143941"/>
                  <a:pt x="1072445" y="948267"/>
                </a:cubicBezTo>
                <a:cubicBezTo>
                  <a:pt x="1147704" y="752593"/>
                  <a:pt x="1239896" y="376296"/>
                  <a:pt x="1332089" y="0"/>
                </a:cubicBezTo>
              </a:path>
            </a:pathLst>
          </a:cu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81800" y="2518215"/>
            <a:ext cx="332691" cy="616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" y="6110288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</a:rPr>
              <a:t>By 1980 we knew the Higgs mass was 7 &lt; </a:t>
            </a:r>
            <a:r>
              <a:rPr lang="en-US" sz="2800" b="1" dirty="0" err="1" smtClean="0">
                <a:solidFill>
                  <a:schemeClr val="accent2"/>
                </a:solidFill>
              </a:rPr>
              <a:t>m</a:t>
            </a:r>
            <a:r>
              <a:rPr lang="en-US" sz="2800" b="1" baseline="-25000" dirty="0" err="1">
                <a:solidFill>
                  <a:schemeClr val="accent2"/>
                </a:solidFill>
              </a:rPr>
              <a:t>H</a:t>
            </a:r>
            <a:r>
              <a:rPr lang="en-US" sz="2800" b="1" dirty="0" smtClean="0">
                <a:solidFill>
                  <a:schemeClr val="accent2"/>
                </a:solidFill>
              </a:rPr>
              <a:t> &lt; 1000 GeV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4564" y="0"/>
            <a:ext cx="8666252" cy="939316"/>
          </a:xfrm>
        </p:spPr>
        <p:txBody>
          <a:bodyPr/>
          <a:lstStyle/>
          <a:p>
            <a:r>
              <a:rPr lang="en-US" dirty="0" smtClean="0"/>
              <a:t>Bounds on the  SM Higgs mass: ~ 1980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8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71"/>
            <a:ext cx="9144000" cy="868362"/>
          </a:xfrm>
        </p:spPr>
        <p:txBody>
          <a:bodyPr/>
          <a:lstStyle/>
          <a:p>
            <a:r>
              <a:rPr lang="en-US" dirty="0" smtClean="0"/>
              <a:t>The Role of the Top Quark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600200"/>
            <a:ext cx="4638675" cy="426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7696200" y="1752600"/>
            <a:ext cx="0" cy="381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" y="1639669"/>
                <a:ext cx="4200525" cy="732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/>
                  <a:t>The SM Higgs boson couples to fermions according to their mass,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000" dirty="0" smtClean="0"/>
                  <a:t> :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39669"/>
                <a:ext cx="4200525" cy="732508"/>
              </a:xfrm>
              <a:prstGeom prst="rect">
                <a:avLst/>
              </a:prstGeom>
              <a:blipFill rotWithShape="1">
                <a:blip r:embed="rId4"/>
                <a:stretch>
                  <a:fillRect t="-3333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435705"/>
              </p:ext>
            </p:extLst>
          </p:nvPr>
        </p:nvGraphicFramePr>
        <p:xfrm>
          <a:off x="1447800" y="2600777"/>
          <a:ext cx="1676400" cy="878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5" imgW="799920" imgH="419040" progId="Equation.DSMT4">
                  <p:embed/>
                </p:oleObj>
              </mc:Choice>
              <mc:Fallback>
                <p:oleObj name="Equation" r:id="rId5" imgW="7999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7800" y="2600777"/>
                        <a:ext cx="1676400" cy="878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3801070"/>
            <a:ext cx="4124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top quark was discovered at </a:t>
            </a:r>
            <a:r>
              <a:rPr lang="en-US" dirty="0" err="1" smtClean="0"/>
              <a:t>Fermilab</a:t>
            </a:r>
            <a:r>
              <a:rPr lang="en-US" dirty="0" smtClean="0"/>
              <a:t> in 1995 with a mass near 173 </a:t>
            </a:r>
            <a:r>
              <a:rPr lang="en-US" dirty="0" err="1" smtClean="0"/>
              <a:t>GeV</a:t>
            </a:r>
            <a:r>
              <a:rPr lang="en-US" dirty="0" smtClean="0"/>
              <a:t>, clearly indicating it’s strong coupling to the Higgs field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105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result ushered in the modern era of Higgs searches at LEP and FNAL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0" y="5943600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Cabibbo</a:t>
            </a:r>
            <a:r>
              <a:rPr lang="en-US" sz="1400" dirty="0" smtClean="0"/>
              <a:t>, </a:t>
            </a:r>
            <a:r>
              <a:rPr lang="en-US" sz="1400" dirty="0" err="1" smtClean="0"/>
              <a:t>Maiani</a:t>
            </a:r>
            <a:r>
              <a:rPr lang="en-US" sz="1400" dirty="0" smtClean="0"/>
              <a:t>, </a:t>
            </a:r>
            <a:r>
              <a:rPr lang="en-US" sz="1400" dirty="0" err="1" smtClean="0"/>
              <a:t>Parisi</a:t>
            </a:r>
            <a:r>
              <a:rPr lang="en-US" sz="1400" dirty="0" smtClean="0"/>
              <a:t>, </a:t>
            </a:r>
            <a:r>
              <a:rPr lang="en-US" sz="1400" dirty="0" err="1" smtClean="0"/>
              <a:t>Petronzio</a:t>
            </a:r>
            <a:r>
              <a:rPr lang="en-US" sz="1400" dirty="0" smtClean="0"/>
              <a:t>, </a:t>
            </a:r>
            <a:r>
              <a:rPr lang="en-US" sz="1400" dirty="0" err="1" smtClean="0"/>
              <a:t>Nucl</a:t>
            </a:r>
            <a:r>
              <a:rPr lang="en-US" sz="1400" dirty="0" smtClean="0"/>
              <a:t>. Phys. B158 (1979) 295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9056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71"/>
            <a:ext cx="7772400" cy="944562"/>
          </a:xfrm>
        </p:spPr>
        <p:txBody>
          <a:bodyPr/>
          <a:lstStyle/>
          <a:p>
            <a:r>
              <a:rPr lang="en-US" dirty="0" smtClean="0"/>
              <a:t>LEP Legacy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27" y="2738735"/>
            <a:ext cx="3846103" cy="3841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83" y="3505200"/>
            <a:ext cx="3364543" cy="1384878"/>
          </a:xfrm>
          <a:prstGeom prst="rect">
            <a:avLst/>
          </a:prstGeom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927" y="1270000"/>
            <a:ext cx="4276724" cy="111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16002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Search strategy: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429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Produced via Higgs-</a:t>
            </a:r>
            <a:r>
              <a:rPr lang="en-US" sz="2400" dirty="0" err="1" smtClean="0"/>
              <a:t>strahlung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3400" y="2738735"/>
                <a:ext cx="3429000" cy="469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Decaying to </a:t>
                </a:r>
                <a14:m>
                  <m:oMath xmlns:m="http://schemas.openxmlformats.org/officeDocument/2006/math" xmlns="">
                    <m:r>
                      <a:rPr lang="en-US" sz="2400" b="0" i="1" smtClean="0">
                        <a:latin typeface="Cambria Math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sz="2400" dirty="0" smtClean="0"/>
                  <a:t> or </a:t>
                </a:r>
                <a14:m>
                  <m:oMath xmlns:m="http://schemas.openxmlformats.org/officeDocument/2006/math" xmlns="">
                    <m:r>
                      <a:rPr lang="en-US" sz="2400" i="1" smtClean="0">
                        <a:latin typeface="Cambria Math"/>
                        <a:ea typeface="Cambria Math"/>
                      </a:rPr>
                      <m:t>𝜏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ac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738735"/>
                <a:ext cx="3429000" cy="469809"/>
              </a:xfrm>
              <a:prstGeom prst="rect">
                <a:avLst/>
              </a:prstGeom>
              <a:blipFill rotWithShape="1">
                <a:blip r:embed="rId5"/>
                <a:stretch>
                  <a:fillRect l="-2847" t="-6494" b="-31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3400" y="5572780"/>
                <a:ext cx="3277326" cy="52322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𝑯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&gt;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𝟏𝟏𝟒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.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/>
                      </a:rPr>
                      <m:t>𝟒</m:t>
                    </m:r>
                  </m:oMath>
                </a14:m>
                <a:r>
                  <a:rPr lang="en-US" sz="2800" b="1" dirty="0" smtClean="0">
                    <a:solidFill>
                      <a:schemeClr val="tx1"/>
                    </a:solidFill>
                  </a:rPr>
                  <a:t> GeV</a:t>
                </a:r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572780"/>
                <a:ext cx="3277326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8989" b="-2921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42333"/>
                <a:ext cx="7772400" cy="914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Searching at the </a:t>
                </a:r>
                <a:r>
                  <a:rPr lang="en-US" dirty="0" err="1" smtClean="0"/>
                  <a:t>Tevatron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 xmlns="">
                    <m:r>
                      <a:rPr lang="en-US" i="1" smtClean="0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 2010)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42333"/>
                <a:ext cx="7772400" cy="9144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81179"/>
            <a:ext cx="3505200" cy="3106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350075"/>
            <a:ext cx="4675861" cy="3061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97867" y="1024734"/>
            <a:ext cx="477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Operating at FNAL from 1985 - 2011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1984668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Discovery of the top quark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571999" y="2396140"/>
                <a:ext cx="41994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Measurements of </a:t>
                </a:r>
                <a14:m/>
                <a:r>
                  <a:rPr lang="en-US" sz="2000" dirty="0" smtClean="0"/>
                  <a:t> and </a:t>
                </a:r>
                <a14:m/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396140"/>
                <a:ext cx="4199467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572000" y="280029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Search for the Higgs boson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4800" y="6029980"/>
                <a:ext cx="4191000" cy="523220"/>
              </a:xfrm>
              <a:prstGeom prst="rect">
                <a:avLst/>
              </a:prstGeom>
              <a:solidFill>
                <a:srgbClr val="00FFFF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𝑯</m:t>
                          </m:r>
                        </m:sub>
                      </m:sSub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𝟏𝟓𝟖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𝐨𝐫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𝟏𝟕𝟓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chemeClr val="tx1"/>
                          </a:solidFill>
                          <a:latin typeface="Cambria Math"/>
                        </a:rPr>
                        <m:t>𝐆𝐞𝐕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029980"/>
                <a:ext cx="419100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9" r="8318"/>
          <a:stretch/>
        </p:blipFill>
        <p:spPr>
          <a:xfrm>
            <a:off x="152400" y="4343400"/>
            <a:ext cx="1929693" cy="1499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69229"/>
            <a:ext cx="2057400" cy="12127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560425" y="1565611"/>
                <a:ext cx="4211042" cy="40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/>
                <a:r>
                  <a:rPr lang="en-US" sz="2000" dirty="0" smtClean="0"/>
                  <a:t> collider with </a:t>
                </a:r>
                <a14:m/>
                <a:r>
                  <a:rPr lang="en-US" sz="2000" dirty="0" smtClean="0"/>
                  <a:t> up to 1.96 </a:t>
                </a:r>
                <a:r>
                  <a:rPr lang="en-US" sz="2000" dirty="0" err="1" smtClean="0"/>
                  <a:t>TeV</a:t>
                </a:r>
                <a:endParaRPr lang="en-US" sz="20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425" y="1565611"/>
                <a:ext cx="4211042" cy="40344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3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44562"/>
          </a:xfrm>
        </p:spPr>
        <p:txBody>
          <a:bodyPr/>
          <a:lstStyle/>
          <a:p>
            <a:pPr algn="ctr"/>
            <a:r>
              <a:rPr lang="en-US" dirty="0" smtClean="0"/>
              <a:t>At the dawn of the LHC era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20" y="1022732"/>
            <a:ext cx="60007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807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679" y="76200"/>
            <a:ext cx="7772400" cy="838200"/>
          </a:xfrm>
        </p:spPr>
        <p:txBody>
          <a:bodyPr/>
          <a:lstStyle/>
          <a:p>
            <a:pPr algn="ctr"/>
            <a:r>
              <a:rPr lang="en-US" dirty="0" smtClean="0"/>
              <a:t>Evolution of Higgs Discovery @ LHC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57009"/>
            <a:ext cx="2362200" cy="54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916805" y="1803042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16805" y="3098442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03926" y="4407795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8679" y="5876925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2842" y="762000"/>
            <a:ext cx="3683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From the PDG</a:t>
            </a:r>
            <a:r>
              <a:rPr lang="en-US" sz="1100" dirty="0"/>
              <a:t>: </a:t>
            </a:r>
            <a:endParaRPr lang="en-US" sz="1100" dirty="0" smtClean="0"/>
          </a:p>
          <a:p>
            <a:r>
              <a:rPr lang="en-US" sz="1100" dirty="0" smtClean="0">
                <a:hlinkClick r:id="rId3"/>
              </a:rPr>
              <a:t>http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pdg.lbl.gov/2015/reviews/rpp2015-rev-higgs-boson.pdf</a:t>
            </a:r>
            <a:r>
              <a:rPr lang="en-US" sz="1100" dirty="0" smtClean="0"/>
              <a:t> </a:t>
            </a:r>
          </a:p>
        </p:txBody>
      </p:sp>
      <p:grpSp>
        <p:nvGrpSpPr>
          <p:cNvPr id="21505" name="Group 21504"/>
          <p:cNvGrpSpPr/>
          <p:nvPr/>
        </p:nvGrpSpPr>
        <p:grpSpPr>
          <a:xfrm>
            <a:off x="2881312" y="3457545"/>
            <a:ext cx="5805488" cy="3324255"/>
            <a:chOff x="2957512" y="3457545"/>
            <a:chExt cx="5805488" cy="33242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64" y="3857654"/>
              <a:ext cx="4444936" cy="287705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957512" y="3457545"/>
              <a:ext cx="58054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</a:rPr>
                <a:t>…and we did not find a SM-like Higgs boson anywhere else: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001000" y="6172200"/>
              <a:ext cx="635358" cy="6096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62400" y="4996934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33CC"/>
                  </a:solidFill>
                </a:rPr>
                <a:t>SM</a:t>
              </a:r>
              <a:endParaRPr lang="en-US" b="1" dirty="0">
                <a:solidFill>
                  <a:srgbClr val="0033CC"/>
                </a:solidFill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H="1">
            <a:off x="2514600" y="1445568"/>
            <a:ext cx="285752" cy="1765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4" idx="1"/>
          </p:cNvCxnSpPr>
          <p:nvPr/>
        </p:nvCxnSpPr>
        <p:spPr>
          <a:xfrm flipH="1">
            <a:off x="2463800" y="1865016"/>
            <a:ext cx="304800" cy="764232"/>
          </a:xfrm>
          <a:prstGeom prst="straightConnector1">
            <a:avLst/>
          </a:prstGeom>
          <a:ln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5" idx="1"/>
          </p:cNvCxnSpPr>
          <p:nvPr/>
        </p:nvCxnSpPr>
        <p:spPr>
          <a:xfrm flipH="1">
            <a:off x="2396067" y="2399437"/>
            <a:ext cx="385411" cy="164578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6" idx="1"/>
          </p:cNvCxnSpPr>
          <p:nvPr/>
        </p:nvCxnSpPr>
        <p:spPr>
          <a:xfrm flipH="1">
            <a:off x="2396067" y="2952635"/>
            <a:ext cx="437621" cy="25676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32278" y="1026176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Summer 2011: drops in the bucket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768600" y="1634183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33CC"/>
                </a:solidFill>
              </a:rPr>
              <a:t>End of 2011: tantalizing hint, the trail begins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81478" y="1983938"/>
            <a:ext cx="6489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Summer 2012: discovery!  5</a:t>
            </a:r>
            <a:r>
              <a:rPr lang="en-US" sz="2400" dirty="0" smtClean="0">
                <a:solidFill>
                  <a:srgbClr val="008000"/>
                </a:solidFill>
                <a:latin typeface="Symbol" panose="05050102010706020507" pitchFamily="18" charset="2"/>
              </a:rPr>
              <a:t>s</a:t>
            </a:r>
            <a:r>
              <a:rPr lang="en-US" sz="2400" dirty="0" smtClean="0">
                <a:solidFill>
                  <a:srgbClr val="008000"/>
                </a:solidFill>
              </a:rPr>
              <a:t> from both experiments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33688" y="2721802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End of 2012: confirmation!  Measurement era begins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83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Finding “a Higgs boson”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7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1438"/>
            <a:ext cx="9144000" cy="792162"/>
          </a:xfrm>
        </p:spPr>
        <p:txBody>
          <a:bodyPr/>
          <a:lstStyle/>
          <a:p>
            <a:r>
              <a:rPr lang="en-US" dirty="0" smtClean="0"/>
              <a:t>SM Higgs Production at the LHC</a:t>
            </a:r>
            <a:endParaRPr lang="en-US" dirty="0"/>
          </a:p>
        </p:txBody>
      </p:sp>
      <p:pic>
        <p:nvPicPr>
          <p:cNvPr id="3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05675"/>
            <a:ext cx="1463040" cy="1371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035" y="1507069"/>
            <a:ext cx="1463040" cy="137160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81997"/>
            <a:ext cx="1463040" cy="13716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5" y="3493720"/>
            <a:ext cx="1463040" cy="1371600"/>
          </a:xfrm>
          <a:prstGeom prst="rect">
            <a:avLst/>
          </a:prstGeom>
          <a:noFill/>
          <a:ln w="38100">
            <a:solidFill>
              <a:srgbClr val="00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440" y="287727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Gluon Fusion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2877275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Vector-Boson Fusion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5842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66"/>
                </a:solidFill>
              </a:rPr>
              <a:t>Higgs-</a:t>
            </a:r>
            <a:r>
              <a:rPr lang="en-US" b="1" dirty="0" err="1" smtClean="0">
                <a:solidFill>
                  <a:srgbClr val="FF0066"/>
                </a:solidFill>
              </a:rPr>
              <a:t>strahlung</a:t>
            </a:r>
            <a:endParaRPr lang="en-US" b="1" dirty="0" smtClean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60098" y="4870143"/>
                <a:ext cx="205386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0033CC"/>
                    </a:solidFill>
                  </a:rPr>
                  <a:t>Top Fusion (</a:t>
                </a:r>
                <a14:m>
                  <m:oMath xmlns:m="http://schemas.openxmlformats.org/officeDocument/2006/math" xmlns="">
                    <m:r>
                      <m:rPr>
                        <m:nor/>
                      </m:rPr>
                      <a:rPr lang="en-US" b="1" i="0" smtClean="0">
                        <a:solidFill>
                          <a:srgbClr val="0033CC"/>
                        </a:solidFill>
                        <a:latin typeface="Cambria Math"/>
                      </a:rPr>
                      <m:t>t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b="1" i="0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t</m:t>
                        </m:r>
                      </m:e>
                    </m:acc>
                  </m:oMath>
                </a14:m>
                <a:r>
                  <a:rPr lang="en-US" b="1" dirty="0" smtClean="0">
                    <a:solidFill>
                      <a:srgbClr val="0033CC"/>
                    </a:solidFill>
                  </a:rPr>
                  <a:t>H)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0098" y="4870143"/>
                <a:ext cx="2053862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6667" b="-2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3319" y="5569803"/>
                <a:ext cx="8839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LHC in 2012 at (</a:t>
                </a:r>
                <a:r>
                  <a:rPr lang="en-US" sz="2400" dirty="0" smtClean="0">
                    <a:solidFill>
                      <a:srgbClr val="C00000"/>
                    </a:solidFill>
                    <a:effectLst/>
                  </a:rPr>
                  <a:t>the old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) record luminosity (7 x 10</a:t>
                </a:r>
                <a:r>
                  <a:rPr lang="en-US" sz="2400" baseline="30000" dirty="0" smtClean="0">
                    <a:solidFill>
                      <a:schemeClr val="tx1"/>
                    </a:solidFill>
                    <a:effectLst/>
                  </a:rPr>
                  <a:t>33</a:t>
                </a:r>
                <a:r>
                  <a:rPr lang="en-US" sz="2400" baseline="-25000" dirty="0"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cm</a:t>
                </a:r>
                <a:r>
                  <a:rPr lang="en-US" sz="2400" baseline="30000" dirty="0" smtClean="0">
                    <a:solidFill>
                      <a:schemeClr val="tx1"/>
                    </a:solidFill>
                    <a:effectLst/>
                  </a:rPr>
                  <a:t>-2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s</a:t>
                </a:r>
                <a:r>
                  <a:rPr lang="en-US" sz="2400" baseline="30000" dirty="0" smtClean="0">
                    <a:solidFill>
                      <a:schemeClr val="tx1"/>
                    </a:solidFill>
                    <a:effectLst/>
                  </a:rPr>
                  <a:t>-1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) and energy (8 </a:t>
                </a:r>
                <a:r>
                  <a:rPr lang="en-US" sz="2400" dirty="0" err="1" smtClean="0">
                    <a:solidFill>
                      <a:schemeClr val="tx1"/>
                    </a:solidFill>
                    <a:effectLst/>
                  </a:rPr>
                  <a:t>TeV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) was producing SM Higgs bosons (M</a:t>
                </a:r>
                <a:r>
                  <a:rPr lang="en-US" sz="2400" baseline="-25000" dirty="0" smtClean="0">
                    <a:solidFill>
                      <a:schemeClr val="tx1"/>
                    </a:solidFill>
                    <a:effectLst/>
                  </a:rPr>
                  <a:t>H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</a:rPr>
                  <a:t> = 125 GeV) at a rate </a:t>
                </a:r>
                <a14:m>
                  <m:oMath xmlns:m="http://schemas.openxmlformats.org/officeDocument/2006/math" xmlns="">
                    <m:r>
                      <a:rPr lang="en-US" sz="2400" b="1" i="0" smtClean="0">
                        <a:solidFill>
                          <a:schemeClr val="accent2"/>
                        </a:solidFill>
                        <a:effectLst/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2400" b="1" i="0" smtClean="0">
                        <a:solidFill>
                          <a:schemeClr val="accent2"/>
                        </a:solidFill>
                        <a:effectLst/>
                        <a:latin typeface="Cambria Math"/>
                        <a:ea typeface="Cambria Math"/>
                      </a:rPr>
                      <m:t>𝟕𝟓𝟎</m:t>
                    </m:r>
                  </m:oMath>
                </a14:m>
                <a:r>
                  <a:rPr lang="en-US" sz="2400" b="1" dirty="0" smtClean="0">
                    <a:solidFill>
                      <a:schemeClr val="accent2"/>
                    </a:solidFill>
                    <a:effectLst/>
                  </a:rPr>
                  <a:t>/hr</a:t>
                </a:r>
                <a:endParaRPr lang="en-US" sz="2400" b="1" dirty="0">
                  <a:solidFill>
                    <a:schemeClr val="accent2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19" y="5569803"/>
                <a:ext cx="8839200" cy="830997"/>
              </a:xfrm>
              <a:prstGeom prst="rect">
                <a:avLst/>
              </a:prstGeom>
              <a:blipFill rotWithShape="1">
                <a:blip r:embed="rId7"/>
                <a:stretch>
                  <a:fillRect t="-5882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307" y="1402761"/>
            <a:ext cx="5181600" cy="3855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571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792162"/>
          </a:xfrm>
        </p:spPr>
        <p:txBody>
          <a:bodyPr/>
          <a:lstStyle/>
          <a:p>
            <a:r>
              <a:rPr lang="en-US" dirty="0" smtClean="0"/>
              <a:t>Decay of the Higgs Boson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95800" y="1143000"/>
            <a:ext cx="4407767" cy="4351663"/>
            <a:chOff x="379043" y="1432192"/>
            <a:chExt cx="4407767" cy="4351663"/>
          </a:xfrm>
        </p:grpSpPr>
        <p:pic>
          <p:nvPicPr>
            <p:cNvPr id="4" name="Content Placeholder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1" t="2992" r="1" b="1827"/>
            <a:stretch/>
          </p:blipFill>
          <p:spPr>
            <a:xfrm>
              <a:off x="379043" y="1432192"/>
              <a:ext cx="4407767" cy="4351663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1976532" y="1535017"/>
              <a:ext cx="0" cy="35814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403541"/>
              </p:ext>
            </p:extLst>
          </p:nvPr>
        </p:nvGraphicFramePr>
        <p:xfrm>
          <a:off x="196468" y="1370221"/>
          <a:ext cx="4204790" cy="3871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1120966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BF (%) for </a:t>
            </a:r>
            <a:r>
              <a:rPr lang="en-US" sz="2400" dirty="0" err="1" smtClean="0"/>
              <a:t>m</a:t>
            </a:r>
            <a:r>
              <a:rPr lang="en-US" sz="2400" baseline="-25000" dirty="0" err="1" smtClean="0"/>
              <a:t>H</a:t>
            </a:r>
            <a:r>
              <a:rPr lang="en-US" sz="2400" dirty="0" smtClean="0"/>
              <a:t> = 125.09 GeV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056570"/>
              </p:ext>
            </p:extLst>
          </p:nvPr>
        </p:nvGraphicFramePr>
        <p:xfrm>
          <a:off x="3563057" y="4855221"/>
          <a:ext cx="310379" cy="268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3" name="Equation" r:id="rId5" imgW="190440" imgH="164880" progId="Equation.3">
                  <p:embed/>
                </p:oleObj>
              </mc:Choice>
              <mc:Fallback>
                <p:oleObj name="Equation" r:id="rId5" imgW="19044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057" y="4855221"/>
                        <a:ext cx="310379" cy="26899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260537"/>
              </p:ext>
            </p:extLst>
          </p:nvPr>
        </p:nvGraphicFramePr>
        <p:xfrm>
          <a:off x="2185108" y="4876281"/>
          <a:ext cx="311150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Equation" r:id="rId7" imgW="190440" imgH="139680" progId="Equation.DSMT4">
                  <p:embed/>
                </p:oleObj>
              </mc:Choice>
              <mc:Fallback>
                <p:oleObj name="Equation" r:id="rId7" imgW="19044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5108" y="4876281"/>
                        <a:ext cx="311150" cy="2270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14657" y="5241733"/>
            <a:ext cx="8853143" cy="1463867"/>
            <a:chOff x="10274" y="5486400"/>
            <a:chExt cx="8864976" cy="1463867"/>
          </a:xfrm>
        </p:grpSpPr>
        <p:sp>
          <p:nvSpPr>
            <p:cNvPr id="11" name="TextBox 10"/>
            <p:cNvSpPr txBox="1"/>
            <p:nvPr/>
          </p:nvSpPr>
          <p:spPr>
            <a:xfrm>
              <a:off x="3886200" y="5486400"/>
              <a:ext cx="49890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US" sz="2400" dirty="0" smtClean="0"/>
                <a:t>Cross sections are large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400" dirty="0"/>
                <a:t>F</a:t>
              </a:r>
              <a:r>
                <a:rPr lang="en-US" sz="2400" dirty="0" smtClean="0"/>
                <a:t>ermion decays (</a:t>
              </a:r>
              <a:r>
                <a:rPr lang="en-US" sz="2400" dirty="0" err="1" smtClean="0"/>
                <a:t>bb+</a:t>
              </a:r>
              <a:r>
                <a:rPr lang="en-US" sz="2400" dirty="0" err="1" smtClean="0">
                  <a:latin typeface="Symbol" pitchFamily="18" charset="2"/>
                </a:rPr>
                <a:t>tt</a:t>
              </a:r>
              <a:r>
                <a:rPr lang="en-US" sz="2400" dirty="0" smtClean="0"/>
                <a:t>) are accessible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US" sz="2400" dirty="0" smtClean="0"/>
                <a:t>Natural width is negligible</a:t>
              </a:r>
              <a:endParaRPr lang="en-US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74" y="5649074"/>
              <a:ext cx="2895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2"/>
                  </a:solidFill>
                </a:rPr>
                <a:t>Fortuitous!  Only region in </a:t>
              </a:r>
              <a:r>
                <a:rPr lang="en-US" sz="2400" b="1" dirty="0" err="1" smtClean="0">
                  <a:solidFill>
                    <a:schemeClr val="accent2"/>
                  </a:solidFill>
                </a:rPr>
                <a:t>m</a:t>
              </a:r>
              <a:r>
                <a:rPr lang="en-US" sz="2400" b="1" baseline="-25000" dirty="0" err="1">
                  <a:solidFill>
                    <a:schemeClr val="accent2"/>
                  </a:solidFill>
                </a:rPr>
                <a:t>H</a:t>
              </a:r>
              <a:r>
                <a:rPr lang="en-US" sz="2400" b="1" dirty="0" smtClean="0">
                  <a:solidFill>
                    <a:schemeClr val="accent2"/>
                  </a:solidFill>
                </a:rPr>
                <a:t> where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850222" y="5923404"/>
              <a:ext cx="685800" cy="36933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e 13"/>
            <p:cNvSpPr/>
            <p:nvPr/>
          </p:nvSpPr>
          <p:spPr>
            <a:xfrm>
              <a:off x="3657600" y="5573617"/>
              <a:ext cx="236350" cy="1376650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5400" y="1676400"/>
            <a:ext cx="10489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58.1%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524000" y="3200400"/>
            <a:ext cx="10489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21.5%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245659" y="4011706"/>
            <a:ext cx="10489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6.3%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882153" y="4204447"/>
            <a:ext cx="10489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2.6%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572314" y="4280647"/>
            <a:ext cx="10489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0.2%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6897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038"/>
            <a:ext cx="9144000" cy="79216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One field to rule them all…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52576"/>
            <a:ext cx="5100137" cy="4706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82025" y="1123202"/>
            <a:ext cx="340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/>
              <a:t>Standard Model</a:t>
            </a:r>
            <a:endParaRPr lang="en-US" sz="3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348288" y="1642533"/>
            <a:ext cx="35782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Fundamental matter: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/>
              <a:t>quarks and leptons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362576" y="2471172"/>
            <a:ext cx="35131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33CC"/>
                </a:solidFill>
              </a:rPr>
              <a:t>Symmetries: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i="1" dirty="0" smtClean="0"/>
              <a:t>U</a:t>
            </a:r>
            <a:r>
              <a:rPr lang="en-US" sz="2400" dirty="0" smtClean="0"/>
              <a:t>(1)</a:t>
            </a:r>
            <a:r>
              <a:rPr lang="en-US" sz="2400" baseline="-25000" dirty="0" smtClean="0"/>
              <a:t>Y</a:t>
            </a:r>
            <a:r>
              <a:rPr lang="en-US" sz="2400" dirty="0" smtClean="0"/>
              <a:t>, </a:t>
            </a:r>
            <a:r>
              <a:rPr lang="en-US" sz="2400" i="1" dirty="0" smtClean="0"/>
              <a:t>SU</a:t>
            </a:r>
            <a:r>
              <a:rPr lang="en-US" sz="2400" dirty="0" smtClean="0"/>
              <a:t>(2)</a:t>
            </a:r>
            <a:r>
              <a:rPr lang="en-US" sz="2400" baseline="-25000" dirty="0" smtClean="0"/>
              <a:t>L</a:t>
            </a:r>
            <a:r>
              <a:rPr lang="en-US" sz="2400" dirty="0" smtClean="0"/>
              <a:t>, </a:t>
            </a:r>
            <a:r>
              <a:rPr lang="en-US" sz="2400" i="1" dirty="0" smtClean="0"/>
              <a:t>SU</a:t>
            </a:r>
            <a:r>
              <a:rPr lang="en-US" sz="2400" dirty="0" smtClean="0"/>
              <a:t>(3)</a:t>
            </a:r>
            <a:r>
              <a:rPr lang="en-US" sz="2400" baseline="-25000" dirty="0" smtClean="0"/>
              <a:t>C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62577" y="3363724"/>
            <a:ext cx="37306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Local gauge invariance:</a:t>
            </a:r>
            <a:br>
              <a:rPr lang="en-US" sz="2800" b="1" dirty="0" smtClean="0">
                <a:solidFill>
                  <a:srgbClr val="008000"/>
                </a:solidFill>
              </a:rPr>
            </a:br>
            <a:r>
              <a:rPr lang="en-US" sz="2400" dirty="0" smtClean="0"/>
              <a:t>gauge bosons (force carriers)     </a:t>
            </a:r>
            <a:endParaRPr lang="en-US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5362577" y="4953000"/>
            <a:ext cx="35131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Higgs field: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r>
              <a:rPr lang="en-US" sz="2400" dirty="0" smtClean="0"/>
              <a:t>spontaneous EWK symmetry breaking and the Higgs boson    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3504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en-US" dirty="0" smtClean="0"/>
              <a:t>Natural Width of the Higgs Boson</a:t>
            </a:r>
            <a:endParaRPr lang="en-US" dirty="0"/>
          </a:p>
        </p:txBody>
      </p:sp>
      <p:pic>
        <p:nvPicPr>
          <p:cNvPr id="3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98" y="1433735"/>
            <a:ext cx="5174761" cy="4956048"/>
          </a:xfrm>
          <a:prstGeom prst="rect">
            <a:avLst/>
          </a:prstGeom>
        </p:spPr>
      </p:pic>
      <p:sp>
        <p:nvSpPr>
          <p:cNvPr id="4" name="Content Placeholder 32"/>
          <p:cNvSpPr txBox="1">
            <a:spLocks/>
          </p:cNvSpPr>
          <p:nvPr/>
        </p:nvSpPr>
        <p:spPr>
          <a:xfrm>
            <a:off x="238698" y="1623646"/>
            <a:ext cx="3744817" cy="43961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@Low mass</a:t>
            </a:r>
          </a:p>
          <a:p>
            <a:pPr marL="32004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b="1" dirty="0" smtClean="0">
                <a:solidFill>
                  <a:srgbClr val="FF0000"/>
                </a:solidFill>
              </a:rPr>
              <a:t>arrow!</a:t>
            </a:r>
          </a:p>
          <a:p>
            <a:pPr marL="320040" lvl="1" indent="0">
              <a:buNone/>
            </a:pPr>
            <a:r>
              <a:rPr lang="en-US" dirty="0" smtClean="0"/>
              <a:t>Observed width dominated by </a:t>
            </a:r>
            <a:r>
              <a:rPr lang="en-US" b="1" i="1" dirty="0" smtClean="0">
                <a:solidFill>
                  <a:schemeClr val="accent2"/>
                </a:solidFill>
              </a:rPr>
              <a:t>detector resolution</a:t>
            </a:r>
          </a:p>
          <a:p>
            <a:pPr marL="0" indent="0">
              <a:buNone/>
            </a:pP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@High mass</a:t>
            </a:r>
          </a:p>
          <a:p>
            <a:pPr marL="320040" lvl="1" indent="0">
              <a:buNone/>
            </a:pPr>
            <a:r>
              <a:rPr lang="en-US" dirty="0" smtClean="0"/>
              <a:t>Higgs becomes a </a:t>
            </a:r>
            <a:r>
              <a:rPr lang="en-US" b="1" dirty="0" smtClean="0">
                <a:solidFill>
                  <a:srgbClr val="FF0000"/>
                </a:solidFill>
              </a:rPr>
              <a:t>broad resonance</a:t>
            </a:r>
            <a:r>
              <a:rPr lang="en-US" dirty="0" smtClean="0"/>
              <a:t> dominated by </a:t>
            </a:r>
            <a:r>
              <a:rPr lang="en-US" b="1" i="1" dirty="0" smtClean="0">
                <a:solidFill>
                  <a:schemeClr val="accent2"/>
                </a:solidFill>
              </a:rPr>
              <a:t>natural width</a:t>
            </a:r>
          </a:p>
          <a:p>
            <a:pPr marL="320040" lvl="1" indent="0">
              <a:buNone/>
            </a:pPr>
            <a:r>
              <a:rPr lang="en-US" dirty="0" smtClean="0"/>
              <a:t>Theory input is critical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15466" y="1741583"/>
            <a:ext cx="4164098" cy="2377779"/>
            <a:chOff x="4515466" y="1741583"/>
            <a:chExt cx="4164098" cy="2377779"/>
          </a:xfrm>
        </p:grpSpPr>
        <p:sp>
          <p:nvSpPr>
            <p:cNvPr id="5" name="Parallelogram 4"/>
            <p:cNvSpPr/>
            <p:nvPr/>
          </p:nvSpPr>
          <p:spPr>
            <a:xfrm rot="10200000">
              <a:off x="4515466" y="3200660"/>
              <a:ext cx="4160520" cy="182880"/>
            </a:xfrm>
            <a:prstGeom prst="parallelogram">
              <a:avLst/>
            </a:prstGeom>
            <a:solidFill>
              <a:srgbClr val="00B0F0">
                <a:alpha val="25000"/>
              </a:srgb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70659" y="3411476"/>
              <a:ext cx="28043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00FF"/>
                  </a:solidFill>
                </a:rPr>
                <a:t>Det. Res. = 1-2%</a:t>
              </a:r>
            </a:p>
            <a:p>
              <a:pPr algn="ctr"/>
              <a:r>
                <a:rPr lang="en-US" sz="20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en-US" sz="2000" b="1" dirty="0" err="1" smtClean="0">
                  <a:solidFill>
                    <a:srgbClr val="0000FF"/>
                  </a:solidFill>
                  <a:latin typeface="Symbol" pitchFamily="18" charset="2"/>
                  <a:sym typeface="Symbol"/>
                </a:rPr>
                <a:t>g</a:t>
              </a:r>
              <a:r>
                <a:rPr lang="en-US" sz="2000" b="1" dirty="0" err="1" smtClean="0">
                  <a:solidFill>
                    <a:srgbClr val="0000FF"/>
                  </a:solidFill>
                  <a:latin typeface="Symbol" pitchFamily="18" charset="2"/>
                </a:rPr>
                <a:t>g</a:t>
              </a:r>
              <a:r>
                <a:rPr lang="en-US" sz="2000" b="1" dirty="0" smtClean="0">
                  <a:solidFill>
                    <a:srgbClr val="0000FF"/>
                  </a:solidFill>
                </a:rPr>
                <a:t>, ZZ)</a:t>
              </a:r>
              <a:endParaRPr lang="en-US" sz="2000" b="1" dirty="0">
                <a:solidFill>
                  <a:srgbClr val="0000FF"/>
                </a:solidFill>
              </a:endParaRPr>
            </a:p>
          </p:txBody>
        </p:sp>
        <p:sp>
          <p:nvSpPr>
            <p:cNvPr id="7" name="Parallelogram 6"/>
            <p:cNvSpPr/>
            <p:nvPr/>
          </p:nvSpPr>
          <p:spPr>
            <a:xfrm rot="10200000">
              <a:off x="4519044" y="2492622"/>
              <a:ext cx="4160520" cy="182880"/>
            </a:xfrm>
            <a:prstGeom prst="parallelogram">
              <a:avLst/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651459" y="1741583"/>
                  <a:ext cx="2667000" cy="7163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Det. Res. = 10-20%</a:t>
                  </a:r>
                </a:p>
                <a:p>
                  <a:pPr algn="ctr"/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  <a:sym typeface="Symbol"/>
                    </a:rPr>
                    <a:t>(</a:t>
                  </a:r>
                  <a14:m>
                    <m:oMath xmlns:m="http://schemas.openxmlformats.org/officeDocument/2006/math" xmlns="">
                      <m:r>
                        <m:rPr>
                          <m:nor/>
                        </m:rPr>
                        <a:rPr lang="en-US" sz="20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  <a:sym typeface="Symbol"/>
                        </a:rPr>
                        <m:t>b</m:t>
                      </m:r>
                      <m:acc>
                        <m:accPr>
                          <m:chr m:val="̅"/>
                          <m:ctrlPr>
                            <a:rPr lang="en-US" sz="20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sym typeface="Symbol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en-US" sz="2000" b="1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  <a:sym typeface="Symbol"/>
                            </a:rPr>
                            <m:t>b</m:t>
                          </m:r>
                        </m:e>
                      </m:acc>
                    </m:oMath>
                  </a14:m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  <a:sym typeface="Symbol"/>
                    </a:rPr>
                    <a:t>, </a:t>
                  </a:r>
                  <a:r>
                    <a:rPr lang="en-US" sz="2000" b="1" dirty="0" err="1" smtClean="0">
                      <a:solidFill>
                        <a:schemeClr val="accent1">
                          <a:lumMod val="75000"/>
                        </a:schemeClr>
                      </a:solidFill>
                      <a:latin typeface="Symbol" pitchFamily="18" charset="2"/>
                      <a:sym typeface="Symbol"/>
                    </a:rPr>
                    <a:t>tt</a:t>
                  </a:r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  <a:sym typeface="Symbol"/>
                    </a:rPr>
                    <a:t>,</a:t>
                  </a:r>
                  <a:r>
                    <a:rPr lang="en-US" sz="2000" b="1" dirty="0" smtClean="0">
                      <a:solidFill>
                        <a:schemeClr val="accent1">
                          <a:lumMod val="75000"/>
                        </a:schemeClr>
                      </a:solidFill>
                    </a:rPr>
                    <a:t> WW)</a:t>
                  </a:r>
                  <a:endParaRPr lang="en-US" sz="2000" b="1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1459" y="1741583"/>
                  <a:ext cx="2667000" cy="71635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419" b="-162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c 8"/>
            <p:cNvSpPr/>
            <p:nvPr/>
          </p:nvSpPr>
          <p:spPr>
            <a:xfrm rot="1290424">
              <a:off x="7859221" y="3189383"/>
              <a:ext cx="457200" cy="462358"/>
            </a:xfrm>
            <a:prstGeom prst="arc">
              <a:avLst>
                <a:gd name="adj1" fmla="val 16200000"/>
                <a:gd name="adj2" fmla="val 1765649"/>
              </a:avLst>
            </a:prstGeom>
            <a:ln w="28575">
              <a:solidFill>
                <a:srgbClr val="0000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1703507">
              <a:off x="4980155" y="2143711"/>
              <a:ext cx="457200" cy="462358"/>
            </a:xfrm>
            <a:prstGeom prst="arc">
              <a:avLst>
                <a:gd name="adj1" fmla="val 16200000"/>
                <a:gd name="adj2" fmla="val 1765649"/>
              </a:avLst>
            </a:prstGeom>
            <a:ln w="28575">
              <a:solidFill>
                <a:schemeClr val="accent1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142596"/>
              </p:ext>
            </p:extLst>
          </p:nvPr>
        </p:nvGraphicFramePr>
        <p:xfrm>
          <a:off x="1781175" y="2089150"/>
          <a:ext cx="15875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5" imgW="863280" imgH="228600" progId="Equation.DSMT4">
                  <p:embed/>
                </p:oleObj>
              </mc:Choice>
              <mc:Fallback>
                <p:oleObj name="Equation" r:id="rId5" imgW="863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1175" y="2089150"/>
                        <a:ext cx="1587500" cy="420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946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017" y="0"/>
            <a:ext cx="7772400" cy="944562"/>
          </a:xfrm>
        </p:spPr>
        <p:txBody>
          <a:bodyPr/>
          <a:lstStyle/>
          <a:p>
            <a:r>
              <a:rPr lang="en-US" dirty="0" smtClean="0"/>
              <a:t>SM Higgs Analyses @ LHC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27183" y="4881818"/>
            <a:ext cx="36576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27183" y="1452818"/>
            <a:ext cx="0" cy="3429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08183" y="495709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Sensitivity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522497" y="2897103"/>
            <a:ext cx="3954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Detector Mass Resolution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694690" y="4500818"/>
            <a:ext cx="180493" cy="18288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98983" y="450081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39903" y="1955738"/>
            <a:ext cx="182880" cy="18288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939703" y="1955738"/>
            <a:ext cx="182880" cy="182880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39703" y="2793938"/>
            <a:ext cx="182880" cy="182880"/>
          </a:xfrm>
          <a:prstGeom prst="ellipse">
            <a:avLst/>
          </a:prstGeom>
          <a:solidFill>
            <a:srgbClr val="00FFFF"/>
          </a:solidFill>
          <a:ln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32532" y="1524553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WW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9269" y="4054635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  <a:latin typeface="Symbol" pitchFamily="18" charset="2"/>
              </a:rPr>
              <a:t>gg</a:t>
            </a:r>
            <a:endParaRPr lang="en-US" sz="2400" b="1" dirty="0">
              <a:solidFill>
                <a:srgbClr val="00B050"/>
              </a:solidFill>
              <a:latin typeface="Symbol" pitchFamily="18" charset="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08120" y="4426188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Symbol" pitchFamily="18" charset="2"/>
              </a:rPr>
              <a:t>ZZ</a:t>
            </a:r>
            <a:endParaRPr lang="en-US" sz="2400" b="1" dirty="0">
              <a:solidFill>
                <a:srgbClr val="FF0000"/>
              </a:solidFill>
              <a:latin typeface="Symbol" pitchFamily="18" charset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749" y="1463835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7030A0"/>
                </a:solidFill>
                <a:latin typeface="Symbol" pitchFamily="18" charset="2"/>
              </a:rPr>
              <a:t>tt</a:t>
            </a:r>
            <a:endParaRPr lang="en-US" sz="2400" b="1" dirty="0">
              <a:solidFill>
                <a:srgbClr val="7030A0"/>
              </a:solidFill>
              <a:latin typeface="Symbol" pitchFamily="18" charset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76472" y="2367218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FFFF"/>
                </a:solidFill>
              </a:rPr>
              <a:t>bb</a:t>
            </a:r>
            <a:endParaRPr lang="en-US" sz="2400" b="1" dirty="0">
              <a:solidFill>
                <a:srgbClr val="00FFFF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718851" y="4642201"/>
            <a:ext cx="217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728030" y="2900618"/>
            <a:ext cx="217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728949" y="2061499"/>
            <a:ext cx="2175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48298" y="4324732"/>
            <a:ext cx="2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27183" y="2607486"/>
            <a:ext cx="2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38200" y="1769286"/>
            <a:ext cx="2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1271466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Three main classes of SM analysis: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6800" y="22098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1) High sensitivity, high resolution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876800" y="3119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) </a:t>
            </a:r>
            <a:r>
              <a:rPr lang="en-US" sz="2400" dirty="0"/>
              <a:t>H</a:t>
            </a:r>
            <a:r>
              <a:rPr lang="en-US" sz="2400" dirty="0" smtClean="0"/>
              <a:t>igh sensitivity, low resolution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48768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3) Low sensitivity, low resolution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24600" y="2628828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8000"/>
                </a:solidFill>
                <a:latin typeface="Symbol" pitchFamily="18" charset="2"/>
              </a:rPr>
              <a:t>g</a:t>
            </a:r>
            <a:r>
              <a:rPr lang="en-US" sz="2000" b="1" dirty="0" err="1" smtClean="0">
                <a:solidFill>
                  <a:srgbClr val="008000"/>
                </a:solidFill>
                <a:latin typeface="Symbol" pitchFamily="18" charset="2"/>
              </a:rPr>
              <a:t>g</a:t>
            </a:r>
            <a:r>
              <a:rPr lang="en-US" sz="2000" dirty="0" smtClean="0"/>
              <a:t>, </a:t>
            </a:r>
            <a:r>
              <a:rPr lang="en-US" sz="2000" b="1" dirty="0" smtClean="0">
                <a:solidFill>
                  <a:srgbClr val="FF0000"/>
                </a:solidFill>
              </a:rPr>
              <a:t>ZZ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24600" y="35814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33CC"/>
                </a:solidFill>
              </a:rPr>
              <a:t>WW</a:t>
            </a:r>
            <a:endParaRPr lang="en-US" sz="2000" b="1" dirty="0">
              <a:solidFill>
                <a:srgbClr val="0033CC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24600" y="4485566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7030A0"/>
                </a:solidFill>
                <a:latin typeface="Symbol" pitchFamily="18" charset="2"/>
              </a:rPr>
              <a:t>tt</a:t>
            </a:r>
            <a:r>
              <a:rPr lang="en-US" sz="2000" b="1" dirty="0" smtClean="0">
                <a:solidFill>
                  <a:srgbClr val="0033CC"/>
                </a:solidFill>
              </a:rPr>
              <a:t>, </a:t>
            </a:r>
            <a:r>
              <a:rPr lang="en-US" sz="2000" b="1" dirty="0" smtClean="0">
                <a:solidFill>
                  <a:srgbClr val="00FFFF"/>
                </a:solidFill>
              </a:rPr>
              <a:t>bb</a:t>
            </a:r>
            <a:endParaRPr lang="en-US" sz="2000" b="1" dirty="0">
              <a:solidFill>
                <a:srgbClr val="00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34" y="5418764"/>
            <a:ext cx="816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Need </a:t>
            </a:r>
            <a:r>
              <a:rPr lang="en-US" sz="3200" b="1" dirty="0" smtClean="0">
                <a:solidFill>
                  <a:schemeClr val="accent1"/>
                </a:solidFill>
              </a:rPr>
              <a:t>multi-purpose detectors </a:t>
            </a:r>
            <a:r>
              <a:rPr lang="en-US" sz="3200" dirty="0" smtClean="0"/>
              <a:t>like ATLAS and CMS to find the Higgs boson at the LHC!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009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6038"/>
            <a:ext cx="7772400" cy="868362"/>
          </a:xfrm>
        </p:spPr>
        <p:txBody>
          <a:bodyPr/>
          <a:lstStyle/>
          <a:p>
            <a:r>
              <a:rPr lang="en-US" dirty="0" smtClean="0"/>
              <a:t>Overview of SM Higgs Searches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77200" y="6518565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M. Kado</a:t>
            </a:r>
            <a:endParaRPr lang="en-US" sz="1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2" y="1203658"/>
            <a:ext cx="8238068" cy="527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4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0"/>
            <a:ext cx="9144000" cy="914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General Comments on SM Higgs Searches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1" y="1066800"/>
            <a:ext cx="87291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Blind analysis methods are used in ~all Higgs searches at ATLAS/CMS.</a:t>
            </a:r>
          </a:p>
          <a:p>
            <a:endParaRPr lang="en-US" sz="2000" dirty="0"/>
          </a:p>
          <a:p>
            <a:r>
              <a:rPr lang="en-US" sz="2000" dirty="0" smtClean="0"/>
              <a:t>We searched </a:t>
            </a:r>
            <a:r>
              <a:rPr lang="en-US" sz="2000" b="1" dirty="0" smtClean="0"/>
              <a:t>explicitly</a:t>
            </a:r>
            <a:r>
              <a:rPr lang="en-US" sz="2000" dirty="0" smtClean="0"/>
              <a:t> for the SM Higgs boson: most analyses use unique properties of the SM Higgs boson to optimize their search sensitivity relative to known SM backgrounds.</a:t>
            </a:r>
          </a:p>
          <a:p>
            <a:endParaRPr lang="en-US" sz="2000" dirty="0"/>
          </a:p>
          <a:p>
            <a:r>
              <a:rPr lang="en-US" sz="2000" dirty="0" smtClean="0"/>
              <a:t>This means that analyses are </a:t>
            </a:r>
            <a:r>
              <a:rPr lang="en-US" sz="2000" b="1" dirty="0" smtClean="0"/>
              <a:t>model dependent (</a:t>
            </a:r>
            <a:r>
              <a:rPr lang="en-US" sz="2000" dirty="0" smtClean="0"/>
              <a:t>i.e., the SM!) to varying degrees, and the significance of an observed excess is </a:t>
            </a:r>
            <a:r>
              <a:rPr lang="en-US" sz="2000" dirty="0" smtClean="0">
                <a:solidFill>
                  <a:srgbClr val="C00000"/>
                </a:solidFill>
              </a:rPr>
              <a:t>within the context of a search for the SM Higgs boson.</a:t>
            </a:r>
          </a:p>
          <a:p>
            <a:endParaRPr lang="en-US" sz="2000" b="1" dirty="0"/>
          </a:p>
          <a:p>
            <a:r>
              <a:rPr lang="en-US" sz="2000" dirty="0" smtClean="0"/>
              <a:t>However, it does </a:t>
            </a:r>
            <a:r>
              <a:rPr lang="en-US" sz="2000" b="1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/>
              <a:t> mean that a 5</a:t>
            </a:r>
            <a:r>
              <a:rPr lang="en-US" sz="2000" dirty="0" smtClean="0">
                <a:latin typeface="Symbol" pitchFamily="18" charset="2"/>
              </a:rPr>
              <a:t>s</a:t>
            </a:r>
            <a:r>
              <a:rPr lang="en-US" sz="2000" dirty="0" smtClean="0"/>
              <a:t> signal proves that what we have seen is the SM Higgs boson (more on that later).</a:t>
            </a:r>
          </a:p>
          <a:p>
            <a:endParaRPr lang="en-US" sz="2000" dirty="0"/>
          </a:p>
          <a:p>
            <a:r>
              <a:rPr lang="en-US" sz="2000" dirty="0" smtClean="0"/>
              <a:t>N.B. : due to historical agreement (included in the Magna Carta), we quote ‘signal strength’ </a:t>
            </a:r>
            <a:r>
              <a:rPr lang="en-US" sz="2000" dirty="0" smtClean="0"/>
              <a:t>(μ</a:t>
            </a:r>
            <a:r>
              <a:rPr lang="en-US" sz="2000" dirty="0" smtClean="0">
                <a:sym typeface="Symbol"/>
              </a:rPr>
              <a:t>) </a:t>
            </a:r>
            <a:r>
              <a:rPr lang="en-US" sz="2000" dirty="0" smtClean="0"/>
              <a:t>relative to SM: 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378200" y="5429213"/>
                <a:ext cx="3053079" cy="415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33CC"/>
                          </a:solidFill>
                          <a:latin typeface="Cambria Math"/>
                          <a:ea typeface="Cambria Math"/>
                        </a:rPr>
                        <m:t>𝝁</m:t>
                      </m:r>
                      <m:r>
                        <a:rPr lang="en-US" sz="2000" b="1" i="1" smtClean="0">
                          <a:solidFill>
                            <a:srgbClr val="0033CC"/>
                          </a:solidFill>
                          <a:latin typeface="Cambria Math"/>
                          <a:ea typeface="Cambria Math"/>
                        </a:rPr>
                        <m:t>≡</m:t>
                      </m:r>
                      <m:f>
                        <m:fPr>
                          <m:type m:val="lin"/>
                          <m:ctrlPr>
                            <a:rPr lang="en-US" sz="2000" b="1" i="1">
                              <a:solidFill>
                                <a:srgbClr val="0033CC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rgbClr val="0033CC"/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  <m:r>
                            <a:rPr lang="en-US" sz="2000" b="1" i="1" smtClean="0">
                              <a:solidFill>
                                <a:srgbClr val="0033CC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000" b="1" i="0" smtClean="0">
                              <a:solidFill>
                                <a:srgbClr val="0033CC"/>
                              </a:solidFill>
                              <a:latin typeface="Cambria Math"/>
                              <a:ea typeface="Cambria Math"/>
                            </a:rPr>
                            <m:t>BF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0033CC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0033CC"/>
                                  </a:solidFill>
                                  <a:latin typeface="Cambria Math"/>
                                  <a:ea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1">
                                  <a:solidFill>
                                    <a:srgbClr val="0033CC"/>
                                  </a:solidFill>
                                  <a:latin typeface="Cambria Math"/>
                                  <a:ea typeface="Cambria Math"/>
                                </a:rPr>
                                <m:t>SM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0033CC"/>
                              </a:solidFill>
                              <a:latin typeface="Cambria Math"/>
                              <a:ea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33CC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2000" b="1" i="0" smtClean="0">
                                  <a:solidFill>
                                    <a:srgbClr val="0033CC"/>
                                  </a:solidFill>
                                  <a:latin typeface="Cambria Math"/>
                                  <a:ea typeface="Cambria Math"/>
                                </a:rPr>
                                <m:t>BF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000" b="1" i="0" smtClean="0">
                                  <a:solidFill>
                                    <a:srgbClr val="0033CC"/>
                                  </a:solidFill>
                                  <a:latin typeface="Cambria Math"/>
                                  <a:ea typeface="Cambria Math"/>
                                </a:rPr>
                                <m:t>SM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0033CC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200" y="5429213"/>
                <a:ext cx="3053079" cy="4158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01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Overview of H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ZZ</a:t>
            </a:r>
            <a:r>
              <a:rPr lang="en-US" baseline="30000" dirty="0" smtClean="0">
                <a:sym typeface="Symbol"/>
              </a:rPr>
              <a:t>*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4</a:t>
            </a:r>
            <a:r>
              <a:rPr lang="en-US" dirty="0">
                <a:latin typeface="Arial"/>
                <a:cs typeface="Arial"/>
                <a:sym typeface="Symbol"/>
              </a:rPr>
              <a:t>ℓ (</a:t>
            </a:r>
            <a:r>
              <a:rPr lang="en-US" dirty="0" smtClean="0">
                <a:latin typeface="Arial"/>
                <a:cs typeface="Arial"/>
                <a:sym typeface="Symbol"/>
              </a:rPr>
              <a:t>ℓ=</a:t>
            </a:r>
            <a:r>
              <a:rPr lang="en-US" dirty="0" err="1" smtClean="0">
                <a:latin typeface="Arial"/>
                <a:cs typeface="Arial"/>
                <a:sym typeface="Symbol"/>
              </a:rPr>
              <a:t>e,</a:t>
            </a:r>
            <a:r>
              <a:rPr lang="en-US" dirty="0" err="1" smtClean="0">
                <a:latin typeface="Symbol" pitchFamily="18" charset="2"/>
                <a:cs typeface="Arial"/>
                <a:sym typeface="Symbol"/>
              </a:rPr>
              <a:t>m</a:t>
            </a:r>
            <a:r>
              <a:rPr lang="en-US" dirty="0" smtClean="0">
                <a:latin typeface="Arial"/>
                <a:cs typeface="Arial"/>
                <a:sym typeface="Symbol"/>
              </a:rPr>
              <a:t>)</a:t>
            </a:r>
            <a:endParaRPr lang="en-US" dirty="0"/>
          </a:p>
        </p:txBody>
      </p:sp>
      <p:pic>
        <p:nvPicPr>
          <p:cNvPr id="26" name="Picture 25" descr="4mu+g-7TeV-3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"/>
          <a:stretch/>
        </p:blipFill>
        <p:spPr>
          <a:xfrm>
            <a:off x="2286000" y="1844274"/>
            <a:ext cx="6811936" cy="50155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01862" y="150313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l-GR" b="1" dirty="0" smtClean="0">
                <a:solidFill>
                  <a:prstClr val="black"/>
                </a:solidFill>
                <a:latin typeface="+mn-lt"/>
              </a:rPr>
              <a:t>μ</a:t>
            </a:r>
            <a:r>
              <a:rPr lang="en-US" b="1" baseline="30000" dirty="0" smtClean="0">
                <a:solidFill>
                  <a:prstClr val="black"/>
                </a:solidFill>
                <a:latin typeface="+mn-lt"/>
              </a:rPr>
              <a:t>-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(Z</a:t>
            </a:r>
            <a:r>
              <a:rPr lang="en-US" b="1" baseline="-25000" dirty="0" smtClean="0">
                <a:solidFill>
                  <a:prstClr val="black"/>
                </a:solidFill>
                <a:latin typeface="+mn-lt"/>
              </a:rPr>
              <a:t>1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)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p</a:t>
            </a:r>
            <a:r>
              <a:rPr lang="en-US" b="1" baseline="-25000" dirty="0" err="1" smtClean="0">
                <a:solidFill>
                  <a:prstClr val="black"/>
                </a:solidFill>
                <a:latin typeface="+mn-lt"/>
              </a:rPr>
              <a:t>T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 : 28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GeV</a:t>
            </a:r>
            <a:endParaRPr lang="en-US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62364" y="3962400"/>
            <a:ext cx="181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l-GR" b="1" dirty="0" smtClean="0">
                <a:solidFill>
                  <a:prstClr val="black"/>
                </a:solidFill>
                <a:latin typeface="+mn-lt"/>
              </a:rPr>
              <a:t>μ</a:t>
            </a:r>
            <a:r>
              <a:rPr lang="en-US" b="1" baseline="30000" dirty="0" smtClean="0">
                <a:solidFill>
                  <a:prstClr val="black"/>
                </a:solidFill>
                <a:latin typeface="+mn-lt"/>
              </a:rPr>
              <a:t>+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(Z</a:t>
            </a:r>
            <a:r>
              <a:rPr lang="en-US" b="1" baseline="-25000" dirty="0" smtClean="0">
                <a:solidFill>
                  <a:prstClr val="black"/>
                </a:solidFill>
                <a:latin typeface="+mn-lt"/>
              </a:rPr>
              <a:t>2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)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p</a:t>
            </a:r>
            <a:r>
              <a:rPr lang="en-US" b="1" baseline="-25000" dirty="0" err="1" smtClean="0">
                <a:solidFill>
                  <a:prstClr val="black"/>
                </a:solidFill>
                <a:latin typeface="+mn-lt"/>
              </a:rPr>
              <a:t>T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 : 6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GeV</a:t>
            </a:r>
            <a:endParaRPr lang="en-US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315200" y="5867400"/>
            <a:ext cx="192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l-GR" b="1" dirty="0" smtClean="0">
                <a:solidFill>
                  <a:prstClr val="black"/>
                </a:solidFill>
                <a:latin typeface="+mn-lt"/>
              </a:rPr>
              <a:t>μ</a:t>
            </a:r>
            <a:r>
              <a:rPr lang="en-US" b="1" baseline="30000" dirty="0" smtClean="0">
                <a:solidFill>
                  <a:prstClr val="black"/>
                </a:solidFill>
                <a:latin typeface="+mn-lt"/>
              </a:rPr>
              <a:t>+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(Z</a:t>
            </a:r>
            <a:r>
              <a:rPr lang="en-US" b="1" baseline="-25000" dirty="0" smtClean="0">
                <a:solidFill>
                  <a:prstClr val="black"/>
                </a:solidFill>
                <a:latin typeface="+mn-lt"/>
              </a:rPr>
              <a:t>1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)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p</a:t>
            </a:r>
            <a:r>
              <a:rPr lang="en-US" b="1" baseline="-25000" dirty="0" err="1" smtClean="0">
                <a:solidFill>
                  <a:prstClr val="black"/>
                </a:solidFill>
                <a:latin typeface="+mn-lt"/>
              </a:rPr>
              <a:t>T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 : 67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GeV</a:t>
            </a:r>
            <a:endParaRPr lang="en-US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57464" y="6400800"/>
            <a:ext cx="28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l-GR" b="1" dirty="0" smtClean="0">
                <a:solidFill>
                  <a:prstClr val="black"/>
                </a:solidFill>
                <a:latin typeface="+mn-lt"/>
              </a:rPr>
              <a:t>μ</a:t>
            </a:r>
            <a:r>
              <a:rPr lang="en-US" b="1" baseline="30000" dirty="0" smtClean="0">
                <a:solidFill>
                  <a:prstClr val="black"/>
                </a:solidFill>
                <a:latin typeface="+mn-lt"/>
              </a:rPr>
              <a:t>-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(Z</a:t>
            </a:r>
            <a:r>
              <a:rPr lang="en-US" b="1" baseline="-25000" dirty="0" smtClean="0">
                <a:solidFill>
                  <a:prstClr val="black"/>
                </a:solidFill>
                <a:latin typeface="+mn-lt"/>
              </a:rPr>
              <a:t>2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)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p</a:t>
            </a:r>
            <a:r>
              <a:rPr lang="en-US" b="1" baseline="-25000" dirty="0" err="1" smtClean="0">
                <a:solidFill>
                  <a:prstClr val="black"/>
                </a:solidFill>
                <a:latin typeface="+mn-lt"/>
              </a:rPr>
              <a:t>T</a:t>
            </a:r>
            <a:r>
              <a:rPr lang="en-US" b="1" dirty="0" smtClean="0">
                <a:solidFill>
                  <a:prstClr val="black"/>
                </a:solidFill>
                <a:latin typeface="+mn-lt"/>
              </a:rPr>
              <a:t> : 14 </a:t>
            </a:r>
            <a:r>
              <a:rPr lang="en-US" b="1" dirty="0" err="1" smtClean="0">
                <a:solidFill>
                  <a:prstClr val="black"/>
                </a:solidFill>
                <a:latin typeface="+mn-lt"/>
              </a:rPr>
              <a:t>GeV</a:t>
            </a:r>
            <a:endParaRPr lang="en-US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32200" y="3212068"/>
            <a:ext cx="18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b="1" dirty="0" smtClean="0">
                <a:latin typeface="Symbol" pitchFamily="18" charset="2"/>
              </a:rPr>
              <a:t>g</a:t>
            </a:r>
            <a:r>
              <a:rPr lang="en-US" b="1" dirty="0" smtClean="0">
                <a:latin typeface="+mn-lt"/>
              </a:rPr>
              <a:t>(Z</a:t>
            </a:r>
            <a:r>
              <a:rPr lang="en-US" b="1" baseline="-25000" dirty="0" smtClean="0">
                <a:latin typeface="+mn-lt"/>
              </a:rPr>
              <a:t>1</a:t>
            </a:r>
            <a:r>
              <a:rPr lang="en-US" b="1" dirty="0" smtClean="0">
                <a:latin typeface="+mn-lt"/>
              </a:rPr>
              <a:t>) E</a:t>
            </a:r>
            <a:r>
              <a:rPr lang="en-US" b="1" baseline="-25000" dirty="0" smtClean="0">
                <a:latin typeface="+mn-lt"/>
              </a:rPr>
              <a:t>T</a:t>
            </a:r>
            <a:r>
              <a:rPr lang="en-US" b="1" dirty="0" smtClean="0">
                <a:latin typeface="+mn-lt"/>
              </a:rPr>
              <a:t> : 8 </a:t>
            </a:r>
            <a:r>
              <a:rPr lang="en-US" b="1" dirty="0" err="1" smtClean="0">
                <a:latin typeface="+mn-lt"/>
              </a:rPr>
              <a:t>GeV</a:t>
            </a:r>
            <a:endParaRPr lang="en-US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86000" y="1687801"/>
            <a:ext cx="1905000" cy="227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990600"/>
            <a:ext cx="4097867" cy="4038600"/>
          </a:xfrm>
          <a:noFill/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Advantages</a:t>
            </a:r>
          </a:p>
          <a:p>
            <a:pPr lvl="1"/>
            <a:r>
              <a:rPr lang="en-US" sz="2000" dirty="0" smtClean="0"/>
              <a:t>Very clean channel</a:t>
            </a:r>
          </a:p>
          <a:p>
            <a:pPr lvl="1"/>
            <a:r>
              <a:rPr lang="en-US" sz="2000" dirty="0"/>
              <a:t>E</a:t>
            </a:r>
            <a:r>
              <a:rPr lang="en-US" sz="2000" dirty="0" smtClean="0"/>
              <a:t>xcellent mass resolution</a:t>
            </a:r>
          </a:p>
          <a:p>
            <a:pPr lvl="1"/>
            <a:r>
              <a:rPr lang="en-US" sz="2000" dirty="0"/>
              <a:t>R</a:t>
            </a:r>
            <a:r>
              <a:rPr lang="en-US" sz="2000" dirty="0" smtClean="0"/>
              <a:t>eadily available trigger</a:t>
            </a:r>
            <a:endParaRPr lang="en-US" sz="1600" dirty="0" smtClean="0"/>
          </a:p>
          <a:p>
            <a:r>
              <a:rPr lang="en-US" sz="2000" b="1" dirty="0" smtClean="0">
                <a:solidFill>
                  <a:schemeClr val="accent2"/>
                </a:solidFill>
              </a:rPr>
              <a:t>Challenges</a:t>
            </a:r>
          </a:p>
          <a:p>
            <a:pPr lvl="1"/>
            <a:r>
              <a:rPr lang="en-US" sz="2000" dirty="0" smtClean="0"/>
              <a:t>High S/B, but very low S for Higgs masses near 125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2000" dirty="0" smtClean="0"/>
              <a:t>Must maintain high lepton trigger and </a:t>
            </a:r>
            <a:r>
              <a:rPr lang="en-US" sz="2000" dirty="0" err="1" smtClean="0"/>
              <a:t>reco</a:t>
            </a:r>
            <a:r>
              <a:rPr lang="en-US" sz="2000" dirty="0" smtClean="0"/>
              <a:t> efficiencies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0" y="1447800"/>
            <a:ext cx="2987062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Four </a:t>
            </a:r>
            <a:r>
              <a:rPr lang="en-US" b="1" dirty="0" err="1" smtClean="0">
                <a:solidFill>
                  <a:srgbClr val="0000FF"/>
                </a:solidFill>
              </a:rPr>
              <a:t>muon</a:t>
            </a:r>
            <a:r>
              <a:rPr lang="en-US" b="1" dirty="0" smtClean="0">
                <a:solidFill>
                  <a:srgbClr val="0000FF"/>
                </a:solidFill>
              </a:rPr>
              <a:t> (+ 1 photon) event from 7 </a:t>
            </a:r>
            <a:r>
              <a:rPr lang="en-US" b="1" dirty="0" err="1" smtClean="0">
                <a:solidFill>
                  <a:srgbClr val="0000FF"/>
                </a:solidFill>
              </a:rPr>
              <a:t>TeV</a:t>
            </a:r>
            <a:r>
              <a:rPr lang="en-US" b="1" dirty="0" smtClean="0">
                <a:solidFill>
                  <a:srgbClr val="0000FF"/>
                </a:solidFill>
              </a:rPr>
              <a:t> dataset. </a:t>
            </a:r>
            <a:r>
              <a:rPr lang="en-US" b="1" dirty="0">
                <a:solidFill>
                  <a:srgbClr val="0000FF"/>
                </a:solidFill>
              </a:rPr>
              <a:t>m</a:t>
            </a:r>
            <a:r>
              <a:rPr lang="en-US" b="1" dirty="0" smtClean="0">
                <a:solidFill>
                  <a:srgbClr val="0000FF"/>
                </a:solidFill>
              </a:rPr>
              <a:t>ass </a:t>
            </a:r>
            <a:r>
              <a:rPr lang="en-US" b="1" dirty="0">
                <a:solidFill>
                  <a:srgbClr val="0000FF"/>
                </a:solidFill>
              </a:rPr>
              <a:t>of 4</a:t>
            </a:r>
            <a:r>
              <a:rPr lang="en-US" b="1" dirty="0">
                <a:solidFill>
                  <a:srgbClr val="0000FF"/>
                </a:solidFill>
                <a:latin typeface="Symbol" pitchFamily="18" charset="2"/>
              </a:rPr>
              <a:t>m</a:t>
            </a:r>
            <a:r>
              <a:rPr lang="en-US" b="1" dirty="0">
                <a:solidFill>
                  <a:srgbClr val="0000FF"/>
                </a:solidFill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Symbol" pitchFamily="18" charset="2"/>
              </a:rPr>
              <a:t>g</a:t>
            </a:r>
            <a:r>
              <a:rPr lang="en-US" b="1" dirty="0">
                <a:solidFill>
                  <a:srgbClr val="0000FF"/>
                </a:solidFill>
              </a:rPr>
              <a:t> = 126.1 </a:t>
            </a:r>
            <a:r>
              <a:rPr lang="en-US" b="1" dirty="0" err="1" smtClean="0">
                <a:solidFill>
                  <a:srgbClr val="0000FF"/>
                </a:solidFill>
              </a:rPr>
              <a:t>GeV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55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68362"/>
          </a:xfrm>
        </p:spPr>
        <p:txBody>
          <a:bodyPr/>
          <a:lstStyle/>
          <a:p>
            <a:r>
              <a:rPr lang="en-US" dirty="0" smtClean="0"/>
              <a:t>Decay Kinematics</a:t>
            </a:r>
            <a:endParaRPr lang="en-US" dirty="0"/>
          </a:p>
        </p:txBody>
      </p:sp>
      <p:pic>
        <p:nvPicPr>
          <p:cNvPr id="38914" name="Picture 2" descr="http://cms-results.web.cern.ch/cms-results/public-results/publications/HIG-13-002/CMS-HIG-13-002_Figure_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4372"/>
            <a:ext cx="2548142" cy="242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http://cms-results.web.cern.ch/cms-results/public-results/publications/HIG-13-002/CMS-HIG-13-002_Figure_013-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4451344" cy="40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http://cms-results.web.cern.ch/cms-results/public-results/publications/HIG-13-002/CMS-HIG-13-002_Figure_013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661" y="2667000"/>
            <a:ext cx="4064739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11430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exploit the expected angular distribution to separate Higgs signal from SM backgrounds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638800" y="32766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</a:t>
            </a:r>
            <a:r>
              <a:rPr lang="en-US" sz="2000" b="1" dirty="0" smtClean="0"/>
              <a:t>ignal region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863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44" y="1143000"/>
            <a:ext cx="7178856" cy="5545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5400" y="2971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33CC"/>
                </a:solidFill>
              </a:rPr>
              <a:t>pp </a:t>
            </a:r>
            <a:r>
              <a:rPr lang="en-US" sz="2400" b="1" dirty="0" smtClean="0">
                <a:solidFill>
                  <a:srgbClr val="0033CC"/>
                </a:solidFill>
                <a:sym typeface="Symbol"/>
              </a:rPr>
              <a:t> ZZ</a:t>
            </a:r>
            <a:endParaRPr lang="en-US" sz="2400" b="1" dirty="0">
              <a:solidFill>
                <a:srgbClr val="0033CC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953000" y="3505200"/>
            <a:ext cx="457200" cy="533400"/>
          </a:xfrm>
          <a:prstGeom prst="straightConnector1">
            <a:avLst/>
          </a:prstGeom>
          <a:ln w="28575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12594" y="6286799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Higgs Boson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16506" y="5896921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43000" y="1983432"/>
            <a:ext cx="1066800" cy="683568"/>
          </a:xfrm>
          <a:prstGeom prst="straightConnector1">
            <a:avLst/>
          </a:prstGeom>
          <a:ln w="28575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00" y="1750367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33CC"/>
                </a:solidFill>
              </a:rPr>
              <a:t>Z </a:t>
            </a:r>
            <a:r>
              <a:rPr lang="en-US" sz="2400" b="1" dirty="0" smtClean="0">
                <a:solidFill>
                  <a:srgbClr val="0033CC"/>
                </a:solidFill>
                <a:sym typeface="Symbol"/>
              </a:rPr>
              <a:t> 4</a:t>
            </a:r>
            <a:r>
              <a:rPr lang="en-US" sz="2400" b="1" dirty="0" smtClean="0">
                <a:solidFill>
                  <a:srgbClr val="0033CC"/>
                </a:solidFill>
                <a:latin typeface="Arial"/>
                <a:cs typeface="Arial"/>
                <a:sym typeface="Symbol"/>
              </a:rPr>
              <a:t>ℓ</a:t>
            </a:r>
            <a:endParaRPr lang="en-US" sz="2400" b="1" dirty="0">
              <a:solidFill>
                <a:srgbClr val="0033CC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85800" y="228600"/>
            <a:ext cx="7772400" cy="9144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Golden Channel: H </a:t>
            </a:r>
            <a:r>
              <a:rPr lang="en-US" dirty="0" smtClean="0">
                <a:sym typeface="Symbol"/>
              </a:rPr>
              <a:t> ZZ</a:t>
            </a:r>
            <a:r>
              <a:rPr lang="en-US" baseline="30000" dirty="0" smtClean="0">
                <a:sym typeface="Symbol"/>
              </a:rPr>
              <a:t>*</a:t>
            </a:r>
            <a:r>
              <a:rPr lang="en-US" dirty="0" smtClean="0">
                <a:sym typeface="Symbol"/>
              </a:rPr>
              <a:t>  4</a:t>
            </a:r>
            <a:r>
              <a:rPr lang="en-US" dirty="0" smtClean="0">
                <a:latin typeface="Arial"/>
                <a:cs typeface="Arial"/>
                <a:sym typeface="Symbol"/>
              </a:rPr>
              <a:t>ℓ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76800" y="1750367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6</a:t>
            </a:r>
            <a:r>
              <a:rPr lang="en-US" sz="2800" b="1" dirty="0" smtClean="0">
                <a:solidFill>
                  <a:srgbClr val="FF0000"/>
                </a:solidFill>
                <a:latin typeface="Symbol" panose="05050102010706020507" pitchFamily="18" charset="2"/>
              </a:rPr>
              <a:t>s</a:t>
            </a:r>
            <a:r>
              <a:rPr lang="en-US" sz="2800" b="1" dirty="0" smtClean="0">
                <a:solidFill>
                  <a:srgbClr val="FF0000"/>
                </a:solidFill>
              </a:rPr>
              <a:t> observation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0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762000"/>
          </a:xfrm>
        </p:spPr>
        <p:txBody>
          <a:bodyPr/>
          <a:lstStyle/>
          <a:p>
            <a:r>
              <a:rPr lang="en-US" dirty="0" smtClean="0"/>
              <a:t>Overview of H </a:t>
            </a:r>
            <a:r>
              <a:rPr lang="en-US" dirty="0" smtClean="0">
                <a:sym typeface="Symbol"/>
              </a:rPr>
              <a:t> </a:t>
            </a:r>
            <a:r>
              <a:rPr lang="en-US" dirty="0" smtClean="0">
                <a:latin typeface="Symbol" pitchFamily="18" charset="2"/>
                <a:sym typeface="Symbol"/>
              </a:rPr>
              <a:t>gg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"/>
          </p:nvPr>
        </p:nvSpPr>
        <p:spPr>
          <a:xfrm>
            <a:off x="152400" y="1063625"/>
            <a:ext cx="4724400" cy="2060575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Experimental signature</a:t>
            </a:r>
          </a:p>
          <a:p>
            <a:pPr lvl="1"/>
            <a:r>
              <a:rPr lang="en-US" sz="2000" dirty="0" smtClean="0"/>
              <a:t>Narrow (1-2%) </a:t>
            </a:r>
            <a:r>
              <a:rPr lang="en-US" sz="2000" dirty="0" err="1" smtClean="0"/>
              <a:t>diphoton</a:t>
            </a:r>
            <a:r>
              <a:rPr lang="en-US" sz="2000" dirty="0" smtClean="0"/>
              <a:t> resonance</a:t>
            </a:r>
          </a:p>
          <a:p>
            <a:pPr lvl="1"/>
            <a:r>
              <a:rPr lang="en-US" sz="2000" dirty="0"/>
              <a:t>Hard </a:t>
            </a:r>
            <a:r>
              <a:rPr lang="en-US" sz="2000" dirty="0" err="1"/>
              <a:t>diphoton</a:t>
            </a:r>
            <a:r>
              <a:rPr lang="en-US" sz="2000" dirty="0"/>
              <a:t> </a:t>
            </a:r>
            <a:r>
              <a:rPr lang="en-US" sz="2000" dirty="0" err="1"/>
              <a:t>p</a:t>
            </a:r>
            <a:r>
              <a:rPr lang="en-US" sz="2000" baseline="-25000" dirty="0" err="1"/>
              <a:t>T</a:t>
            </a:r>
            <a:r>
              <a:rPr lang="en-US" sz="2000" dirty="0"/>
              <a:t> </a:t>
            </a:r>
            <a:r>
              <a:rPr lang="en-US" sz="2000" dirty="0" smtClean="0"/>
              <a:t>spectrum</a:t>
            </a:r>
          </a:p>
          <a:p>
            <a:pPr lvl="1"/>
            <a:r>
              <a:rPr lang="en-US" sz="2000" dirty="0" smtClean="0"/>
              <a:t>Isolated photons</a:t>
            </a:r>
          </a:p>
          <a:p>
            <a:pPr lvl="1"/>
            <a:r>
              <a:rPr lang="en-US" sz="2000" dirty="0" smtClean="0"/>
              <a:t>VBF: spectacular </a:t>
            </a:r>
            <a:r>
              <a:rPr lang="en-US" sz="2000" dirty="0" err="1" smtClean="0"/>
              <a:t>diphoton+dijet</a:t>
            </a:r>
            <a:endParaRPr lang="en-US" sz="20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200"/>
            <a:ext cx="5310231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13"/>
          <p:cNvSpPr txBox="1">
            <a:spLocks/>
          </p:cNvSpPr>
          <p:nvPr/>
        </p:nvSpPr>
        <p:spPr>
          <a:xfrm>
            <a:off x="4876800" y="1063625"/>
            <a:ext cx="4267200" cy="2060575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rgbClr val="0033CC"/>
                </a:solidFill>
              </a:rPr>
              <a:t>Analysis strategy</a:t>
            </a:r>
          </a:p>
          <a:p>
            <a:pPr lvl="1"/>
            <a:r>
              <a:rPr lang="en-US" sz="2000" dirty="0" smtClean="0"/>
              <a:t>Photon energy scale from Z </a:t>
            </a:r>
            <a:r>
              <a:rPr lang="en-US" sz="2000" dirty="0" smtClean="0">
                <a:sym typeface="Symbol"/>
              </a:rPr>
              <a:t> </a:t>
            </a:r>
            <a:r>
              <a:rPr lang="en-US" sz="2000" dirty="0" err="1" smtClean="0">
                <a:sym typeface="Symbol"/>
              </a:rPr>
              <a:t>ee</a:t>
            </a:r>
            <a:endParaRPr lang="en-US" sz="2000" dirty="0" smtClean="0">
              <a:sym typeface="Symbol"/>
            </a:endParaRPr>
          </a:p>
          <a:p>
            <a:pPr lvl="1"/>
            <a:r>
              <a:rPr lang="en-US" sz="1800" dirty="0" smtClean="0">
                <a:sym typeface="Symbol"/>
              </a:rPr>
              <a:t>Separate categories for inclusive, VBF, VH, </a:t>
            </a:r>
            <a:r>
              <a:rPr lang="en-US" sz="1800" dirty="0" err="1" smtClean="0">
                <a:sym typeface="Symbol"/>
              </a:rPr>
              <a:t>ttH</a:t>
            </a:r>
            <a:r>
              <a:rPr lang="en-US" sz="1800" dirty="0" smtClean="0">
                <a:sym typeface="Symbol"/>
              </a:rPr>
              <a:t> production; and photon quality</a:t>
            </a:r>
          </a:p>
          <a:p>
            <a:pPr lvl="1"/>
            <a:r>
              <a:rPr lang="en-US" sz="1800" dirty="0" smtClean="0">
                <a:sym typeface="Symbol"/>
              </a:rPr>
              <a:t>Fit of narrow peak over smoothly falling background (obtained from data)</a:t>
            </a:r>
            <a:endParaRPr lang="en-US" sz="1800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124045"/>
            <a:ext cx="3349542" cy="335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707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ss_2g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8077200" cy="5449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839200" cy="914400"/>
          </a:xfrm>
        </p:spPr>
        <p:txBody>
          <a:bodyPr/>
          <a:lstStyle/>
          <a:p>
            <a:r>
              <a:rPr lang="en-US" dirty="0" err="1" smtClean="0"/>
              <a:t>Diphoton</a:t>
            </a:r>
            <a:r>
              <a:rPr lang="en-US" dirty="0" smtClean="0"/>
              <a:t> Backgrounds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2514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illustration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8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dirty="0" smtClean="0"/>
              <a:t>VBF Category</a:t>
            </a:r>
            <a:endParaRPr lang="en-US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/>
          <a:srcRect r="19551"/>
          <a:stretch/>
        </p:blipFill>
        <p:spPr>
          <a:xfrm>
            <a:off x="2096911" y="1371600"/>
            <a:ext cx="7047089" cy="548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1600" y="1066800"/>
            <a:ext cx="3276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5867400" cy="2895600"/>
          </a:xfrm>
          <a:noFill/>
        </p:spPr>
        <p:txBody>
          <a:bodyPr>
            <a:noAutofit/>
          </a:bodyPr>
          <a:lstStyle/>
          <a:p>
            <a:r>
              <a:rPr lang="en-US" sz="2800" dirty="0" smtClean="0"/>
              <a:t>Select events with VBF topology</a:t>
            </a:r>
          </a:p>
          <a:p>
            <a:pPr lvl="1"/>
            <a:r>
              <a:rPr lang="en-US" dirty="0" smtClean="0"/>
              <a:t>Two isolated photons + 2 forward jets</a:t>
            </a:r>
          </a:p>
          <a:p>
            <a:pPr lvl="1"/>
            <a:r>
              <a:rPr lang="en-US" dirty="0" smtClean="0"/>
              <a:t>Jets have large </a:t>
            </a:r>
            <a:r>
              <a:rPr lang="en-US" dirty="0" err="1" smtClean="0"/>
              <a:t>pT</a:t>
            </a:r>
            <a:r>
              <a:rPr lang="en-US" dirty="0"/>
              <a:t> </a:t>
            </a:r>
            <a:r>
              <a:rPr lang="en-US" dirty="0" smtClean="0"/>
              <a:t>and mass, and are separated by a large distance in </a:t>
            </a:r>
            <a:r>
              <a:rPr lang="en-US" dirty="0" smtClean="0">
                <a:latin typeface="Symbol" pitchFamily="18" charset="2"/>
              </a:rPr>
              <a:t>h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arge S/B, but small S</a:t>
            </a:r>
          </a:p>
        </p:txBody>
      </p:sp>
    </p:spTree>
    <p:extLst>
      <p:ext uri="{BB962C8B-B14F-4D97-AF65-F5344CB8AC3E}">
        <p14:creationId xmlns:p14="http://schemas.microsoft.com/office/powerpoint/2010/main" val="24649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467"/>
            <a:ext cx="7772400" cy="914400"/>
          </a:xfrm>
        </p:spPr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Dirac </a:t>
            </a:r>
            <a:r>
              <a:rPr lang="en-US" sz="2800" dirty="0" err="1" smtClean="0"/>
              <a:t>Lagrangian</a:t>
            </a:r>
            <a:r>
              <a:rPr lang="en-US" sz="2800" dirty="0" smtClean="0"/>
              <a:t>: </a:t>
            </a:r>
            <a:endParaRPr lang="en-US" sz="28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631"/>
              </p:ext>
            </p:extLst>
          </p:nvPr>
        </p:nvGraphicFramePr>
        <p:xfrm>
          <a:off x="914400" y="1657352"/>
          <a:ext cx="72771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Equation" r:id="rId3" imgW="3759120" imgH="393480" progId="Equation.3">
                  <p:embed/>
                </p:oleObj>
              </mc:Choice>
              <mc:Fallback>
                <p:oleObj name="Equation" r:id="rId3" imgW="37591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57352"/>
                        <a:ext cx="72771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2400489" y="1276354"/>
            <a:ext cx="304803" cy="22860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4457695" y="1695456"/>
            <a:ext cx="304809" cy="1447800"/>
          </a:xfrm>
          <a:prstGeom prst="rightBrace">
            <a:avLst/>
          </a:prstGeom>
          <a:ln w="19050">
            <a:solidFill>
              <a:srgbClr val="00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727822" y="1085856"/>
            <a:ext cx="304805" cy="2667000"/>
          </a:xfrm>
          <a:prstGeom prst="rightBrace">
            <a:avLst/>
          </a:prstGeom>
          <a:ln w="1905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5822" y="2583420"/>
            <a:ext cx="2384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Free fermions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5200" y="2571752"/>
            <a:ext cx="2231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33CC"/>
                </a:solidFill>
              </a:rPr>
              <a:t>Gauge interaction</a:t>
            </a:r>
            <a:endParaRPr lang="en-US" sz="2000" b="1" dirty="0">
              <a:solidFill>
                <a:srgbClr val="0033CC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99125" y="2583420"/>
            <a:ext cx="2384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</a:rPr>
              <a:t>Free gauge bosons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000" y="5543552"/>
            <a:ext cx="845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So it works for EM and QCD, but W and Z bosons are massive (~100 </a:t>
            </a:r>
            <a:r>
              <a:rPr lang="en-US" sz="2800" dirty="0" err="1" smtClean="0">
                <a:solidFill>
                  <a:schemeClr val="accent2"/>
                </a:solidFill>
              </a:rPr>
              <a:t>GeV</a:t>
            </a:r>
            <a:r>
              <a:rPr lang="en-US" sz="2800" dirty="0" smtClean="0">
                <a:solidFill>
                  <a:schemeClr val="accent2"/>
                </a:solidFill>
              </a:rPr>
              <a:t>).  </a:t>
            </a:r>
            <a:r>
              <a:rPr lang="en-US" sz="2800" u="sng" dirty="0" smtClean="0">
                <a:solidFill>
                  <a:schemeClr val="accent2"/>
                </a:solidFill>
              </a:rPr>
              <a:t>Need a mechanism</a:t>
            </a:r>
            <a:r>
              <a:rPr lang="en-US" sz="2800" dirty="0" smtClean="0">
                <a:solidFill>
                  <a:schemeClr val="accent2"/>
                </a:solidFill>
              </a:rPr>
              <a:t> to give mass to the W and Z.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t="8678" r="64431" b="77610"/>
          <a:stretch/>
        </p:blipFill>
        <p:spPr>
          <a:xfrm>
            <a:off x="1937473" y="3338217"/>
            <a:ext cx="1458191" cy="418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0" y="3286128"/>
                <a:ext cx="598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286128"/>
                <a:ext cx="59862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2" t="56993" r="66122" b="5057"/>
          <a:stretch/>
        </p:blipFill>
        <p:spPr>
          <a:xfrm>
            <a:off x="3962400" y="2952752"/>
            <a:ext cx="1185863" cy="1120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76824" y="3257552"/>
                <a:ext cx="423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824" y="3257552"/>
                <a:ext cx="423770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" t="39924" r="64796" b="49542"/>
          <a:stretch/>
        </p:blipFill>
        <p:spPr>
          <a:xfrm>
            <a:off x="6096000" y="3353486"/>
            <a:ext cx="1458191" cy="3303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63797" y="3257847"/>
                <a:ext cx="4237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797" y="3257847"/>
                <a:ext cx="423770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228600" y="4191000"/>
            <a:ext cx="9220200" cy="1128712"/>
            <a:chOff x="228600" y="4191000"/>
            <a:chExt cx="9220200" cy="1128712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7434354"/>
                </p:ext>
              </p:extLst>
            </p:nvPr>
          </p:nvGraphicFramePr>
          <p:xfrm>
            <a:off x="7224712" y="4191000"/>
            <a:ext cx="1513902" cy="461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6" name="Equation" r:id="rId9" imgW="749160" imgH="228600" progId="Equation.3">
                    <p:embed/>
                  </p:oleObj>
                </mc:Choice>
                <mc:Fallback>
                  <p:oleObj name="Equation" r:id="rId9" imgW="749160" imgH="2286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7224712" y="4191000"/>
                          <a:ext cx="1513902" cy="4618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304800" y="4800600"/>
              <a:ext cx="914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</a:t>
              </a:r>
              <a:r>
                <a:rPr lang="en-US" sz="2400" dirty="0" smtClean="0"/>
                <a:t>ut                </a:t>
              </a:r>
              <a:r>
                <a:rPr lang="en-US" sz="2400" dirty="0" smtClean="0"/>
                <a:t>       is </a:t>
              </a:r>
              <a:r>
                <a:rPr lang="en-US" sz="2400" dirty="0" smtClean="0"/>
                <a:t>not gauge invariant </a:t>
              </a:r>
              <a:r>
                <a:rPr lang="en-US" sz="2400" dirty="0" smtClean="0">
                  <a:latin typeface="Arial" pitchFamily="34" charset="0"/>
                  <a:cs typeface="Arial" pitchFamily="34" charset="0"/>
                </a:rPr>
                <a:t>→ </a:t>
              </a:r>
              <a:r>
                <a:rPr lang="en-US" sz="2400" dirty="0" smtClean="0">
                  <a:cs typeface="Arial" pitchFamily="34" charset="0"/>
                </a:rPr>
                <a:t>need </a:t>
              </a:r>
              <a:r>
                <a:rPr lang="en-US" sz="2400" dirty="0" smtClean="0">
                  <a:cs typeface="Arial" pitchFamily="34" charset="0"/>
                </a:rPr>
                <a:t>              </a:t>
              </a:r>
              <a:r>
                <a:rPr lang="en-US" sz="2400" dirty="0" smtClean="0">
                  <a:cs typeface="Arial" pitchFamily="34" charset="0"/>
                </a:rPr>
                <a:t>!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8600" y="4191000"/>
              <a:ext cx="891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“Local gauge invariance”:     </a:t>
              </a:r>
              <a:r>
                <a:rPr lang="en-US" sz="2400" dirty="0" smtClean="0"/>
                <a:t> should </a:t>
              </a:r>
              <a:r>
                <a:rPr lang="en-US" sz="2400" dirty="0" smtClean="0"/>
                <a:t>be invariant under                   ,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86671174"/>
                </p:ext>
              </p:extLst>
            </p:nvPr>
          </p:nvGraphicFramePr>
          <p:xfrm>
            <a:off x="3517236" y="4252912"/>
            <a:ext cx="340388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7" name="Equation" r:id="rId11" imgW="152280" imgH="177480" progId="Equation.DSMT4">
                    <p:embed/>
                  </p:oleObj>
                </mc:Choice>
                <mc:Fallback>
                  <p:oleObj name="Equation" r:id="rId11" imgW="152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7236" y="4252912"/>
                          <a:ext cx="340388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0867788"/>
                </p:ext>
              </p:extLst>
            </p:nvPr>
          </p:nvGraphicFramePr>
          <p:xfrm>
            <a:off x="957264" y="4843464"/>
            <a:ext cx="1008063" cy="466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" name="Equation" r:id="rId13" imgW="520560" imgH="241200" progId="Equation.DSMT4">
                    <p:embed/>
                  </p:oleObj>
                </mc:Choice>
                <mc:Fallback>
                  <p:oleObj name="Equation" r:id="rId13" imgW="52056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7264" y="4843464"/>
                          <a:ext cx="1008063" cy="466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94849437"/>
                </p:ext>
              </p:extLst>
            </p:nvPr>
          </p:nvGraphicFramePr>
          <p:xfrm>
            <a:off x="6019800" y="4853318"/>
            <a:ext cx="932788" cy="4663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9" name="Equation" r:id="rId15" imgW="457200" imgH="228600" progId="Equation.DSMT4">
                    <p:embed/>
                  </p:oleObj>
                </mc:Choice>
                <mc:Fallback>
                  <p:oleObj name="Equation" r:id="rId15" imgW="45720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019800" y="4853318"/>
                          <a:ext cx="932788" cy="46639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581400" y="3576935"/>
                <a:ext cx="5986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576935"/>
                <a:ext cx="598625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08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53" y="-26894"/>
            <a:ext cx="7772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MVA Categories</a:t>
            </a:r>
            <a:endParaRPr lang="en-US" dirty="0"/>
          </a:p>
        </p:txBody>
      </p:sp>
      <p:pic>
        <p:nvPicPr>
          <p:cNvPr id="36866" name="Picture 2" descr="http://cms-results.web.cern.ch/cms-results/public-results/publications/HIG-13-001/CMS-HIG-13-001_Figure_00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2" y="990600"/>
            <a:ext cx="5161378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cms-results.web.cern.ch/cms-results/public-results/publications/HIG-13-001/CMS-HIG-13-001_Figure_010-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66" y="4856774"/>
            <a:ext cx="20803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http://cms-results.web.cern.ch/cms-results/public-results/publications/HIG-13-001/CMS-HIG-13-001_Figure_010-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66" y="4856774"/>
            <a:ext cx="20803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http://cms-results.web.cern.ch/cms-results/public-results/publications/HIG-13-001/CMS-HIG-13-001_Figure_010-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856774"/>
            <a:ext cx="20803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http://cms-results.web.cern.ch/cms-results/public-results/publications/HIG-13-001/CMS-HIG-13-001_Figure_010-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2" y="4856774"/>
            <a:ext cx="20803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6" name="Picture 12" descr="http://cms-results.web.cern.ch/cms-results/public-results/publications/HIG-13-001/CMS-HIG-13-001_Figure_010-a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38602"/>
            <a:ext cx="3082278" cy="27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204012" y="3266507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2318" y="3142274"/>
            <a:ext cx="2209800" cy="171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38600" y="2743200"/>
            <a:ext cx="1178859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29511" y="2667000"/>
            <a:ext cx="370889" cy="2057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524000" y="2438400"/>
            <a:ext cx="0" cy="228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65433" y="914400"/>
            <a:ext cx="3249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BDT based on photon ID, </a:t>
            </a:r>
            <a:r>
              <a:rPr lang="en-US" dirty="0" err="1" smtClean="0"/>
              <a:t>diphoton</a:t>
            </a:r>
            <a:r>
              <a:rPr lang="en-US" dirty="0" smtClean="0"/>
              <a:t> mass resolution and </a:t>
            </a:r>
            <a:r>
              <a:rPr lang="en-US" dirty="0" err="1" smtClean="0"/>
              <a:t>diphoton</a:t>
            </a:r>
            <a:r>
              <a:rPr lang="en-US" dirty="0" smtClean="0"/>
              <a:t> kinematics, within production cats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1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7772400" cy="868362"/>
          </a:xfrm>
        </p:spPr>
        <p:txBody>
          <a:bodyPr/>
          <a:lstStyle/>
          <a:p>
            <a:r>
              <a:rPr lang="en-US" dirty="0" err="1" smtClean="0"/>
              <a:t>H</a:t>
            </a:r>
            <a:r>
              <a:rPr lang="en-US" sz="2800" dirty="0" err="1" smtClean="0">
                <a:sym typeface="Wingdings"/>
              </a:rPr>
              <a:t></a:t>
            </a:r>
            <a:r>
              <a:rPr lang="en-US" dirty="0" err="1" smtClean="0">
                <a:sym typeface="Wingdings"/>
              </a:rPr>
              <a:t>γγ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observation</a:t>
            </a:r>
            <a:endParaRPr lang="en-US" dirty="0"/>
          </a:p>
        </p:txBody>
      </p:sp>
      <p:pic>
        <p:nvPicPr>
          <p:cNvPr id="34820" name="Picture 4" descr="http://cms-results.web.cern.ch/cms-results/public-results/publications/HIG-13-001/CMS-HIG-13-001_Figure_0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79177"/>
            <a:ext cx="4303017" cy="425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05" y="457200"/>
            <a:ext cx="417269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32846"/>
            <a:ext cx="4262917" cy="307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Both experiments see </a:t>
            </a:r>
            <a:r>
              <a:rPr lang="en-US" sz="2000" dirty="0" smtClean="0">
                <a:sym typeface="Symbol"/>
              </a:rPr>
              <a:t> 5</a:t>
            </a:r>
            <a:r>
              <a:rPr lang="en-US" sz="2000" dirty="0" smtClean="0">
                <a:latin typeface="Symbol" panose="05050102010706020507" pitchFamily="18" charset="2"/>
                <a:sym typeface="Symbol"/>
              </a:rPr>
              <a:t>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Symbol"/>
              </a:rPr>
              <a:t>Measurements of differential distributions useful in evaluating agreement with higher-order theory calculations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498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016-rho-phi-HWW2l2n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9" b="4392"/>
          <a:stretch/>
        </p:blipFill>
        <p:spPr>
          <a:xfrm>
            <a:off x="292367" y="1219200"/>
            <a:ext cx="5041633" cy="502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800"/>
            <a:ext cx="7772400" cy="838200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smtClean="0"/>
              <a:t>H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WW</a:t>
            </a:r>
            <a:r>
              <a:rPr lang="en-US" baseline="30000" dirty="0" smtClean="0">
                <a:sym typeface="Symbol"/>
              </a:rPr>
              <a:t>*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2</a:t>
            </a:r>
            <a:r>
              <a:rPr lang="en-US" dirty="0" smtClean="0">
                <a:latin typeface="Arial"/>
                <a:cs typeface="Arial"/>
                <a:sym typeface="Symbol"/>
              </a:rPr>
              <a:t>ℓ</a:t>
            </a:r>
            <a:r>
              <a:rPr lang="en-US" dirty="0" smtClean="0">
                <a:sym typeface="Symbol"/>
              </a:rPr>
              <a:t>2</a:t>
            </a:r>
            <a:r>
              <a:rPr lang="en-US" dirty="0" smtClean="0">
                <a:latin typeface="Symbol" pitchFamily="18" charset="2"/>
                <a:sym typeface="Symbol"/>
              </a:rPr>
              <a:t>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5181600" y="1066800"/>
            <a:ext cx="3886201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 sensitivity, low resolution</a:t>
            </a:r>
          </a:p>
          <a:p>
            <a:pPr lvl="1"/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largest </a:t>
            </a:r>
            <a:r>
              <a:rPr lang="en-US" sz="2000" dirty="0" smtClean="0">
                <a:latin typeface="Symbol" pitchFamily="18" charset="2"/>
              </a:rPr>
              <a:t>s</a:t>
            </a:r>
            <a:r>
              <a:rPr lang="en-US" sz="2000" dirty="0" smtClean="0"/>
              <a:t> x BF</a:t>
            </a:r>
          </a:p>
          <a:p>
            <a:pPr lvl="1"/>
            <a:r>
              <a:rPr lang="en-US" sz="2000" dirty="0" smtClean="0"/>
              <a:t>Charged leptons for trigger</a:t>
            </a:r>
          </a:p>
          <a:p>
            <a:pPr lvl="1"/>
            <a:r>
              <a:rPr lang="en-US" sz="2000" dirty="0" smtClean="0"/>
              <a:t>Controllable backgrounds</a:t>
            </a:r>
          </a:p>
          <a:p>
            <a:pPr lvl="1"/>
            <a:r>
              <a:rPr lang="en-US" sz="2000" dirty="0" smtClean="0"/>
              <a:t>Kinematic handles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2367" y="1371599"/>
            <a:ext cx="947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μ P</a:t>
            </a:r>
            <a:r>
              <a:rPr lang="en-US" sz="2000" b="1" baseline="-25000" dirty="0"/>
              <a:t>T</a:t>
            </a:r>
            <a:endParaRPr lang="en-US" sz="2000" b="1" dirty="0"/>
          </a:p>
          <a:p>
            <a:pPr algn="ctr"/>
            <a:r>
              <a:rPr lang="en-US" sz="2000" b="1" dirty="0"/>
              <a:t>32 GeV</a:t>
            </a:r>
            <a:endParaRPr lang="en-US" sz="2000" b="1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2286000" y="2209799"/>
            <a:ext cx="8707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</a:t>
            </a:r>
            <a:r>
              <a:rPr lang="en-US" sz="18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34 GeV</a:t>
            </a:r>
            <a:endParaRPr lang="en-US" sz="1800" b="1" baseline="-2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29000" y="4038599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MET</a:t>
            </a:r>
            <a:endParaRPr lang="en-US" sz="1800" b="1" dirty="0"/>
          </a:p>
          <a:p>
            <a:pPr algn="ctr"/>
            <a:r>
              <a:rPr lang="en-US" sz="1800" b="1" dirty="0"/>
              <a:t>47 GeV</a:t>
            </a:r>
            <a:endParaRPr lang="en-US" sz="1800" b="1" baseline="-25000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" t="11578" b="4355"/>
          <a:stretch/>
        </p:blipFill>
        <p:spPr bwMode="auto">
          <a:xfrm>
            <a:off x="5749681" y="4038600"/>
            <a:ext cx="2937119" cy="2187067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86400" y="3328769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S</a:t>
            </a:r>
            <a:r>
              <a:rPr lang="en-US" b="1" dirty="0" smtClean="0">
                <a:solidFill>
                  <a:schemeClr val="accent2"/>
                </a:solidFill>
              </a:rPr>
              <a:t>pin-0 Higgs + V-A weak int. = small angle between </a:t>
            </a:r>
            <a:r>
              <a:rPr lang="en-US" b="1" dirty="0" smtClean="0">
                <a:solidFill>
                  <a:schemeClr val="accent2"/>
                </a:solidFill>
                <a:latin typeface="Arial"/>
                <a:cs typeface="Arial"/>
              </a:rPr>
              <a:t>ℓ</a:t>
            </a:r>
            <a:r>
              <a:rPr lang="en-US" b="1" dirty="0" smtClean="0">
                <a:solidFill>
                  <a:schemeClr val="accent2"/>
                </a:solidFill>
                <a:cs typeface="Arial"/>
              </a:rPr>
              <a:t>’s, and</a:t>
            </a:r>
            <a:r>
              <a:rPr lang="en-US" b="1" dirty="0" smtClean="0">
                <a:solidFill>
                  <a:schemeClr val="accent2"/>
                </a:solidFill>
              </a:rPr>
              <a:t> </a:t>
            </a:r>
            <a:r>
              <a:rPr lang="en-US" b="1" dirty="0" smtClean="0">
                <a:solidFill>
                  <a:schemeClr val="accent2"/>
                </a:solidFill>
                <a:latin typeface="Symbol" pitchFamily="18" charset="2"/>
              </a:rPr>
              <a:t>n</a:t>
            </a:r>
            <a:r>
              <a:rPr lang="en-US" b="1" dirty="0" smtClean="0">
                <a:solidFill>
                  <a:schemeClr val="accent2"/>
                </a:solidFill>
              </a:rPr>
              <a:t>’s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567" y="6320135"/>
            <a:ext cx="8394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Primary drawback is no sharp mass peak (20% resolution in M</a:t>
            </a:r>
            <a:r>
              <a:rPr lang="en-US" sz="2400" baseline="-25000" dirty="0" smtClean="0">
                <a:solidFill>
                  <a:srgbClr val="0000FF"/>
                </a:solidFill>
              </a:rPr>
              <a:t>T</a:t>
            </a:r>
            <a:r>
              <a:rPr lang="en-US" sz="2400" dirty="0" smtClean="0">
                <a:solidFill>
                  <a:srgbClr val="0000FF"/>
                </a:solidFill>
              </a:rPr>
              <a:t>)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64706" y="6705599"/>
            <a:ext cx="304800" cy="443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7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7772400" cy="868362"/>
          </a:xfrm>
        </p:spPr>
        <p:txBody>
          <a:bodyPr/>
          <a:lstStyle/>
          <a:p>
            <a:r>
              <a:rPr lang="en-US" dirty="0" smtClean="0"/>
              <a:t>Observation of </a:t>
            </a:r>
            <a:r>
              <a:rPr lang="en-US" dirty="0" smtClean="0"/>
              <a:t>H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WW</a:t>
            </a:r>
            <a:endParaRPr lang="en-US" dirty="0"/>
          </a:p>
        </p:txBody>
      </p:sp>
      <p:pic>
        <p:nvPicPr>
          <p:cNvPr id="39940" name="Picture 4" descr="http://atlas.web.cern.ch/Atlas/GROUPS/PHYSICS/PAPERS/HIGG-2013-13/fig_3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49368"/>
            <a:ext cx="4114800" cy="574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http://atlas.web.cern.ch/Atlas/GROUPS/PHYSICS/PAPERS/HIGG-2013-13/fig_3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" r="10743"/>
          <a:stretch/>
        </p:blipFill>
        <p:spPr bwMode="auto">
          <a:xfrm>
            <a:off x="4724400" y="3512980"/>
            <a:ext cx="3810000" cy="32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http://cms-results.web.cern.ch/cms-results/public-results/publications/HIG-13-023/CMS-HIG-13-023_Figure_022-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61" y="1049367"/>
            <a:ext cx="2451739" cy="237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135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24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Does it H(125) couple to fermions?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4" b="5726"/>
          <a:stretch/>
        </p:blipFill>
        <p:spPr>
          <a:xfrm>
            <a:off x="990600" y="1634067"/>
            <a:ext cx="7086600" cy="31475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6800" y="5105400"/>
            <a:ext cx="731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In the context of the SM Higgs boson phenomenology, we already have strong </a:t>
            </a:r>
            <a:r>
              <a:rPr lang="en-US" sz="2400" b="1" dirty="0" smtClean="0">
                <a:solidFill>
                  <a:schemeClr val="accent1"/>
                </a:solidFill>
              </a:rPr>
              <a:t>indirect</a:t>
            </a:r>
            <a:r>
              <a:rPr lang="en-US" sz="2400" dirty="0" smtClean="0">
                <a:solidFill>
                  <a:schemeClr val="accent1"/>
                </a:solidFill>
              </a:rPr>
              <a:t> evidence for a coupling to the top quark via the loop in the dominant production mechanism.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53000" y="1524000"/>
            <a:ext cx="2133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0600" y="1447800"/>
            <a:ext cx="2133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19800" y="2590800"/>
            <a:ext cx="38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35040" y="25146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2514600"/>
                <a:ext cx="53340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19800" y="3318804"/>
            <a:ext cx="381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19800" y="3288268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3288268"/>
                <a:ext cx="53340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9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344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Does it </a:t>
            </a:r>
            <a:r>
              <a:rPr lang="en-US" sz="3600" dirty="0" smtClean="0">
                <a:solidFill>
                  <a:schemeClr val="accent2"/>
                </a:solidFill>
              </a:rPr>
              <a:t>decay</a:t>
            </a:r>
            <a:r>
              <a:rPr lang="en-US" sz="3600" dirty="0" smtClean="0"/>
              <a:t> to fermions?</a:t>
            </a:r>
            <a:endParaRPr lang="en-US" sz="3600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94" y="1501823"/>
            <a:ext cx="3421728" cy="326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2" y="1487536"/>
            <a:ext cx="5138178" cy="350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5370493"/>
            <a:ext cx="3035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2.5</a:t>
            </a:r>
            <a:r>
              <a:rPr lang="en-US" sz="2800" dirty="0" smtClean="0">
                <a:latin typeface="Symbol" pitchFamily="18" charset="2"/>
              </a:rPr>
              <a:t>s</a:t>
            </a:r>
            <a:r>
              <a:rPr lang="en-US" sz="2800" dirty="0" smtClean="0"/>
              <a:t> (Global)</a:t>
            </a:r>
          </a:p>
          <a:p>
            <a:r>
              <a:rPr lang="en-US" sz="2800" dirty="0" smtClean="0"/>
              <a:t>2.9</a:t>
            </a:r>
            <a:r>
              <a:rPr lang="en-US" sz="2800" dirty="0" smtClean="0">
                <a:latin typeface="Symbol" pitchFamily="18" charset="2"/>
              </a:rPr>
              <a:t>s</a:t>
            </a:r>
            <a:r>
              <a:rPr lang="en-US" sz="2800" dirty="0" smtClean="0"/>
              <a:t> (bb)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5562600"/>
            <a:ext cx="500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</a:rPr>
              <a:t>Hints of H </a:t>
            </a:r>
            <a:r>
              <a:rPr lang="en-US" sz="2800" dirty="0" smtClean="0">
                <a:latin typeface="Calibri" panose="020F0502020204030204" pitchFamily="34" charset="0"/>
                <a:cs typeface="Calibri"/>
              </a:rPr>
              <a:t>→ bb at the </a:t>
            </a:r>
            <a:r>
              <a:rPr lang="en-US" sz="2800" dirty="0" err="1" smtClean="0">
                <a:latin typeface="Calibri" panose="020F0502020204030204" pitchFamily="34" charset="0"/>
                <a:cs typeface="Calibri"/>
              </a:rPr>
              <a:t>Tevatron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3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792162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H</a:t>
            </a:r>
            <a:r>
              <a:rPr lang="en-US" dirty="0" err="1" smtClean="0">
                <a:sym typeface="Wingdings"/>
              </a:rPr>
              <a:t>ττ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5400" y="965201"/>
            <a:ext cx="5029200" cy="3378199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Importance of </a:t>
            </a:r>
            <a:r>
              <a:rPr lang="en-US" sz="2400" b="1" dirty="0" err="1" smtClean="0">
                <a:solidFill>
                  <a:schemeClr val="accent2"/>
                </a:solidFill>
              </a:rPr>
              <a:t>H</a:t>
            </a:r>
            <a:r>
              <a:rPr lang="en-US" sz="2400" b="1" dirty="0" err="1" smtClean="0">
                <a:solidFill>
                  <a:schemeClr val="accent2"/>
                </a:solidFill>
                <a:sym typeface="Wingdings"/>
              </a:rPr>
              <a:t></a:t>
            </a:r>
            <a:r>
              <a:rPr lang="en-US" sz="2000" dirty="0" err="1">
                <a:sym typeface="Wingdings"/>
              </a:rPr>
              <a:t>ττ</a:t>
            </a:r>
            <a:r>
              <a:rPr lang="en-US" sz="2400" b="1" dirty="0" smtClean="0">
                <a:solidFill>
                  <a:schemeClr val="accent2"/>
                </a:solidFill>
                <a:sym typeface="Symbol"/>
              </a:rPr>
              <a:t>:</a:t>
            </a:r>
            <a:endParaRPr lang="en-US" sz="2400" b="1" dirty="0" smtClean="0">
              <a:solidFill>
                <a:schemeClr val="accent2"/>
              </a:solidFill>
              <a:sym typeface="Symbol"/>
            </a:endParaRPr>
          </a:p>
          <a:p>
            <a:pPr lvl="1"/>
            <a:r>
              <a:rPr lang="en-US" dirty="0" smtClean="0">
                <a:sym typeface="Symbol"/>
              </a:rPr>
              <a:t>Only currently active probe of lepton coupling</a:t>
            </a:r>
          </a:p>
          <a:p>
            <a:pPr lvl="1"/>
            <a:r>
              <a:rPr lang="en-US" dirty="0" smtClean="0">
                <a:sym typeface="Symbol"/>
              </a:rPr>
              <a:t>Complementarity with </a:t>
            </a:r>
            <a:r>
              <a:rPr lang="en-US" dirty="0" err="1" smtClean="0">
                <a:sym typeface="Symbol"/>
              </a:rPr>
              <a:t>H</a:t>
            </a:r>
            <a:r>
              <a:rPr lang="en-US" dirty="0" err="1" smtClean="0">
                <a:sym typeface="Wingdings"/>
              </a:rPr>
              <a:t></a:t>
            </a:r>
            <a:r>
              <a:rPr lang="en-US" dirty="0" err="1" smtClean="0">
                <a:sym typeface="Symbol"/>
              </a:rPr>
              <a:t>bb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in down-type fermion couplings</a:t>
            </a:r>
          </a:p>
          <a:p>
            <a:pPr lvl="1"/>
            <a:r>
              <a:rPr lang="en-US" dirty="0" smtClean="0">
                <a:sym typeface="Symbol"/>
              </a:rPr>
              <a:t>Largest </a:t>
            </a:r>
            <a:r>
              <a:rPr lang="en-US" dirty="0" smtClean="0">
                <a:latin typeface="Symbol" pitchFamily="18" charset="2"/>
                <a:sym typeface="Symbol"/>
              </a:rPr>
              <a:t>s</a:t>
            </a:r>
            <a:r>
              <a:rPr lang="en-US" dirty="0" smtClean="0">
                <a:sym typeface="Symbol"/>
              </a:rPr>
              <a:t> x Br for SM </a:t>
            </a:r>
            <a:r>
              <a:rPr lang="en-US" dirty="0" err="1" smtClean="0">
                <a:sym typeface="Symbol"/>
              </a:rPr>
              <a:t>mH</a:t>
            </a:r>
            <a:r>
              <a:rPr lang="en-US" dirty="0" smtClean="0">
                <a:sym typeface="Symbol"/>
              </a:rPr>
              <a:t> &lt; 130 </a:t>
            </a:r>
            <a:r>
              <a:rPr lang="en-US" dirty="0" err="1" smtClean="0">
                <a:sym typeface="Symbol"/>
              </a:rPr>
              <a:t>GeV</a:t>
            </a: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ym typeface="Symbol"/>
              </a:rPr>
              <a:t>Sensitivity to BSM models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Main challenges</a:t>
            </a:r>
          </a:p>
          <a:p>
            <a:pPr lvl="1"/>
            <a:r>
              <a:rPr lang="en-US" dirty="0" smtClean="0"/>
              <a:t>Tau reconstruction, large backgrounds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809" y="381000"/>
            <a:ext cx="36766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62" y="4465397"/>
            <a:ext cx="3429000" cy="185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07123" y="614867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/>
              <a:t>π</a:t>
            </a:r>
            <a:r>
              <a:rPr lang="el-GR" b="1" i="1" baseline="30000" dirty="0" smtClean="0"/>
              <a:t>±</a:t>
            </a:r>
            <a:endParaRPr lang="en-US" b="1" i="1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10862" y="6101468"/>
            <a:ext cx="151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 smtClean="0"/>
              <a:t>ρ</a:t>
            </a:r>
            <a:r>
              <a:rPr lang="el-GR" b="1" i="1" baseline="30000" dirty="0"/>
              <a:t>±</a:t>
            </a:r>
            <a:r>
              <a:rPr lang="el-GR" b="1" i="1" dirty="0" smtClean="0"/>
              <a:t>→π</a:t>
            </a:r>
            <a:r>
              <a:rPr lang="el-GR" b="1" i="1" baseline="30000" dirty="0" smtClean="0"/>
              <a:t>±</a:t>
            </a:r>
            <a:r>
              <a:rPr lang="el-GR" b="1" i="1" dirty="0" smtClean="0"/>
              <a:t>π</a:t>
            </a:r>
            <a:r>
              <a:rPr lang="en-US" b="1" i="1" baseline="30000" dirty="0" smtClean="0"/>
              <a:t>0</a:t>
            </a:r>
          </a:p>
          <a:p>
            <a:r>
              <a:rPr lang="en-US" sz="1600" b="1" i="1" dirty="0" smtClean="0"/>
              <a:t>a</a:t>
            </a:r>
            <a:r>
              <a:rPr lang="en-US" sz="1600" b="1" i="1" baseline="-25000" dirty="0" smtClean="0"/>
              <a:t>1</a:t>
            </a:r>
            <a:r>
              <a:rPr lang="el-GR" b="1" i="1" dirty="0" smtClean="0"/>
              <a:t>→</a:t>
            </a:r>
            <a:r>
              <a:rPr lang="el-GR" b="1" i="1" dirty="0"/>
              <a:t>π</a:t>
            </a:r>
            <a:r>
              <a:rPr lang="el-GR" b="1" i="1" baseline="30000" dirty="0"/>
              <a:t>±</a:t>
            </a:r>
            <a:r>
              <a:rPr lang="el-GR" b="1" i="1" dirty="0"/>
              <a:t>π</a:t>
            </a:r>
            <a:r>
              <a:rPr lang="en-US" b="1" i="1" baseline="30000" dirty="0" smtClean="0"/>
              <a:t>0</a:t>
            </a:r>
            <a:r>
              <a:rPr lang="el-GR" b="1" i="1" dirty="0"/>
              <a:t>π</a:t>
            </a:r>
            <a:r>
              <a:rPr lang="en-US" b="1" i="1" baseline="30000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8500" y="623442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</a:t>
            </a:r>
            <a:r>
              <a:rPr lang="en-US" b="1" i="1" baseline="-25000" dirty="0" smtClean="0"/>
              <a:t>1</a:t>
            </a:r>
            <a:r>
              <a:rPr lang="el-GR" b="1" i="1" dirty="0" smtClean="0"/>
              <a:t>→π</a:t>
            </a:r>
            <a:r>
              <a:rPr lang="el-GR" b="1" i="1" baseline="30000" dirty="0" smtClean="0"/>
              <a:t>±</a:t>
            </a:r>
            <a:r>
              <a:rPr lang="el-GR" b="1" i="1" dirty="0" smtClean="0"/>
              <a:t>π</a:t>
            </a:r>
            <a:r>
              <a:rPr lang="el-GR" sz="1400" b="1" i="1" baseline="30000" dirty="0" smtClean="0">
                <a:latin typeface="Times New Roman" pitchFamily="18" charset="0"/>
                <a:cs typeface="Times New Roman" pitchFamily="18" charset="0"/>
              </a:rPr>
              <a:t>∓</a:t>
            </a:r>
            <a:r>
              <a:rPr lang="el-GR" b="1" i="1" dirty="0" smtClean="0"/>
              <a:t>π</a:t>
            </a:r>
            <a:r>
              <a:rPr lang="el-GR" b="1" i="1" baseline="30000" dirty="0" smtClean="0"/>
              <a:t>±</a:t>
            </a:r>
            <a:endParaRPr lang="en-US" b="1" i="1" baseline="300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5486400"/>
            <a:ext cx="13071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CMS:</a:t>
            </a:r>
          </a:p>
          <a:p>
            <a:r>
              <a:rPr lang="el-GR" sz="1400" dirty="0" smtClean="0">
                <a:sym typeface="Wingdings"/>
              </a:rPr>
              <a:t>Τ</a:t>
            </a:r>
            <a:r>
              <a:rPr lang="en-US" sz="1400" dirty="0" smtClean="0">
                <a:sym typeface="Wingdings"/>
              </a:rPr>
              <a:t> </a:t>
            </a:r>
            <a:r>
              <a:rPr lang="en-US" sz="1400" dirty="0" smtClean="0">
                <a:sym typeface="Symbol"/>
              </a:rPr>
              <a:t>reconstruction </a:t>
            </a:r>
            <a:r>
              <a:rPr lang="en-US" sz="1400" dirty="0" smtClean="0">
                <a:sym typeface="Symbol"/>
              </a:rPr>
              <a:t>in Run 1</a:t>
            </a:r>
            <a:endParaRPr lang="en-US" sz="1400" dirty="0"/>
          </a:p>
        </p:txBody>
      </p:sp>
      <p:pic>
        <p:nvPicPr>
          <p:cNvPr id="30724" name="Picture 4" descr="http://cms-results.web.cern.ch/cms-results/public-results/publications/HIG-13-004/CMS-HIG-13-004_Figure_0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809" y="3600716"/>
            <a:ext cx="3335991" cy="310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4495800" y="5153158"/>
            <a:ext cx="457200" cy="4856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32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6200"/>
            <a:ext cx="7772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of </a:t>
            </a:r>
            <a:r>
              <a:rPr lang="en-US" dirty="0" err="1" smtClean="0"/>
              <a:t>H</a:t>
            </a:r>
            <a:r>
              <a:rPr lang="en-US" dirty="0" err="1">
                <a:sym typeface="Wingdings"/>
              </a:rPr>
              <a:t>ττ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@ LHC</a:t>
            </a:r>
            <a:endParaRPr lang="en-US" dirty="0"/>
          </a:p>
        </p:txBody>
      </p:sp>
      <p:pic>
        <p:nvPicPr>
          <p:cNvPr id="31746" name="Picture 2" descr="http://cms-results.web.cern.ch/cms-results/public-results/publications/HIG-13-004/CMS-HIG-13-004_Figure_0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" y="1066800"/>
            <a:ext cx="442601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ttps://atlas.web.cern.ch/Atlas/GROUPS/PHYSICS/PAPERS/HIGG-2013-32/fig_1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" r="3555"/>
          <a:stretch/>
        </p:blipFill>
        <p:spPr bwMode="auto">
          <a:xfrm>
            <a:off x="4632200" y="1013982"/>
            <a:ext cx="4444565" cy="454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5722203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CMS @ 3</a:t>
            </a:r>
            <a:r>
              <a:rPr lang="en-US" sz="2400" dirty="0" smtClean="0">
                <a:latin typeface="Symbol" panose="05050102010706020507" pitchFamily="18" charset="2"/>
              </a:rPr>
              <a:t>s</a:t>
            </a:r>
            <a:r>
              <a:rPr lang="en-US" sz="2400" dirty="0"/>
              <a:t> </a:t>
            </a:r>
            <a:r>
              <a:rPr lang="en-US" sz="2400" dirty="0" smtClean="0"/>
              <a:t>and ATLAS @ 4.5</a:t>
            </a:r>
            <a:r>
              <a:rPr lang="en-US" sz="2400" dirty="0" smtClean="0">
                <a:latin typeface="Symbol" panose="05050102010706020507" pitchFamily="18" charset="2"/>
              </a:rPr>
              <a:t>s, </a:t>
            </a:r>
            <a:r>
              <a:rPr lang="en-US" sz="2400" dirty="0" smtClean="0"/>
              <a:t>combination over 5</a:t>
            </a:r>
            <a:r>
              <a:rPr lang="en-US" sz="2400" dirty="0" smtClean="0">
                <a:latin typeface="Symbol" panose="05050102010706020507" pitchFamily="18" charset="2"/>
              </a:rPr>
              <a:t>s</a:t>
            </a:r>
          </a:p>
          <a:p>
            <a:r>
              <a:rPr lang="en-US" sz="2400" dirty="0" smtClean="0"/>
              <a:t>First direct observation of H(125) coupling to fermions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84676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648200" y="-228600"/>
                <a:ext cx="45720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</a:t>
                </a:r>
                <a:r>
                  <a:rPr lang="en-US" dirty="0" smtClean="0">
                    <a:sym typeface="Wingdings"/>
                  </a:rPr>
                  <a:t></a:t>
                </a:r>
                <a14:m/>
                <a:r>
                  <a:rPr lang="en-US" dirty="0" smtClean="0"/>
                  <a:t> @ LHC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48200" y="-228600"/>
                <a:ext cx="4572000" cy="11430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295400"/>
            <a:ext cx="4036648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3133272" y="2307821"/>
            <a:ext cx="0" cy="2699084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057400" y="2578867"/>
            <a:ext cx="1295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H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chemeClr val="accent2"/>
                </a:solidFill>
              </a:rPr>
              <a:t>B/S ~ </a:t>
            </a:r>
            <a:r>
              <a:rPr lang="en-US" sz="1600" b="1" dirty="0" smtClean="0">
                <a:solidFill>
                  <a:schemeClr val="accent2"/>
                </a:solidFill>
              </a:rPr>
              <a:t>10</a:t>
            </a:r>
            <a:r>
              <a:rPr lang="en-US" sz="1600" b="1" baseline="30000" dirty="0">
                <a:solidFill>
                  <a:schemeClr val="accent2"/>
                </a:solidFill>
              </a:rPr>
              <a:t>9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76" y="1032933"/>
            <a:ext cx="4267200" cy="118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" y="228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Inclusive search swamped by QCD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0" y="2286000"/>
            <a:ext cx="4038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2008 it was proposed to search in boosted VH topology: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V mostly kills QCD and provides an efficient trigger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Boosting (&gt; 200 </a:t>
            </a:r>
            <a:r>
              <a:rPr lang="en-US" dirty="0" err="1" smtClean="0"/>
              <a:t>GeV</a:t>
            </a:r>
            <a:r>
              <a:rPr lang="en-US" dirty="0" smtClean="0"/>
              <a:t>) suppresses </a:t>
            </a:r>
            <a:r>
              <a:rPr lang="en-US" dirty="0" err="1" smtClean="0"/>
              <a:t>V+jets</a:t>
            </a:r>
            <a:r>
              <a:rPr lang="en-US" dirty="0" smtClean="0"/>
              <a:t> and makes Z(</a:t>
            </a:r>
            <a:r>
              <a:rPr lang="en-US" dirty="0" err="1" smtClean="0">
                <a:latin typeface="Symbol" pitchFamily="18" charset="2"/>
              </a:rPr>
              <a:t>nn</a:t>
            </a:r>
            <a:r>
              <a:rPr lang="en-US" dirty="0" smtClean="0"/>
              <a:t>)H visible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ubstructure facilitates boost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3000" y="4572000"/>
            <a:ext cx="464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LHC vs. </a:t>
            </a:r>
            <a:r>
              <a:rPr lang="en-US" sz="2000" b="1" dirty="0" err="1" smtClean="0">
                <a:solidFill>
                  <a:srgbClr val="FF0000"/>
                </a:solidFill>
              </a:rPr>
              <a:t>Tevatron</a:t>
            </a:r>
            <a:r>
              <a:rPr lang="en-US" sz="20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000" b="1" dirty="0" smtClean="0">
                <a:solidFill>
                  <a:srgbClr val="0033CC"/>
                </a:solidFill>
              </a:rPr>
              <a:t>  Signal increases ~5x</a:t>
            </a:r>
          </a:p>
          <a:p>
            <a:r>
              <a:rPr lang="en-US" sz="2000" b="1" dirty="0" smtClean="0">
                <a:solidFill>
                  <a:srgbClr val="0033CC"/>
                </a:solidFill>
              </a:rPr>
              <a:t>  Gluon-initiated </a:t>
            </a:r>
            <a:r>
              <a:rPr lang="en-US" sz="2000" b="1" dirty="0" err="1" smtClean="0">
                <a:solidFill>
                  <a:srgbClr val="0033CC"/>
                </a:solidFill>
              </a:rPr>
              <a:t>bkg</a:t>
            </a:r>
            <a:r>
              <a:rPr lang="en-US" sz="2000" b="1" dirty="0" smtClean="0">
                <a:solidFill>
                  <a:srgbClr val="0033CC"/>
                </a:solidFill>
              </a:rPr>
              <a:t> increases &gt; 20x</a:t>
            </a:r>
            <a:endParaRPr lang="en-US" sz="2000" b="1" dirty="0">
              <a:solidFill>
                <a:srgbClr val="0033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53000" y="5692914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Still challenging at LHC, but more cross section to burn </a:t>
            </a:r>
            <a:r>
              <a:rPr lang="en-US" sz="2000" b="1" dirty="0" smtClean="0">
                <a:solidFill>
                  <a:schemeClr val="accent2"/>
                </a:solidFill>
                <a:sym typeface="Symbol"/>
              </a:rPr>
              <a:t> boost!</a:t>
            </a:r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8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7772400" cy="820738"/>
          </a:xfrm>
        </p:spPr>
        <p:txBody>
          <a:bodyPr/>
          <a:lstStyle/>
          <a:p>
            <a:r>
              <a:rPr lang="en-US" dirty="0" err="1" smtClean="0"/>
              <a:t>H</a:t>
            </a:r>
            <a:r>
              <a:rPr lang="en-US" dirty="0" err="1" smtClean="0">
                <a:sym typeface="Wingdings"/>
              </a:rPr>
              <a:t></a:t>
            </a:r>
            <a:r>
              <a:rPr lang="en-US" dirty="0" err="1" smtClean="0">
                <a:sym typeface="Symbol"/>
              </a:rPr>
              <a:t>bb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@ LHC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625858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Not there yet: CMS @ 2.1</a:t>
            </a:r>
            <a:r>
              <a:rPr lang="en-US" sz="2800" dirty="0" smtClean="0">
                <a:solidFill>
                  <a:schemeClr val="accent2"/>
                </a:solidFill>
                <a:latin typeface="Symbol" panose="05050102010706020507" pitchFamily="18" charset="2"/>
              </a:rPr>
              <a:t>s</a:t>
            </a:r>
            <a:r>
              <a:rPr lang="en-US" sz="2800" dirty="0" smtClean="0">
                <a:solidFill>
                  <a:schemeClr val="accent2"/>
                </a:solidFill>
              </a:rPr>
              <a:t>, ATLAS @ 1.4</a:t>
            </a:r>
            <a:r>
              <a:rPr lang="en-US" sz="2800" dirty="0" smtClean="0">
                <a:solidFill>
                  <a:schemeClr val="accent2"/>
                </a:solidFill>
                <a:latin typeface="Symbol" panose="05050102010706020507" pitchFamily="18" charset="2"/>
              </a:rPr>
              <a:t>s</a:t>
            </a:r>
            <a:endParaRPr lang="en-US" sz="2800" dirty="0">
              <a:solidFill>
                <a:schemeClr val="accent2"/>
              </a:solidFill>
              <a:latin typeface="Symbol" panose="05050102010706020507" pitchFamily="18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74" y="4005992"/>
            <a:ext cx="2151527" cy="2011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0" y="4003246"/>
            <a:ext cx="2103120" cy="198394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2438400" y="4767992"/>
            <a:ext cx="50292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00666"/>
            <a:ext cx="3611386" cy="265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 descr="http://cms-results.web.cern.ch/cms-results/public-results/publications/HIG-13-012/CMS-HIG-13-012_Figure_007-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399"/>
            <a:ext cx="3048000" cy="323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atlas.web.cern.ch/Atlas/GROUPS/PHYSICS/PAPERS/HIGG-2013-23/fig_2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05200"/>
            <a:ext cx="3505200" cy="265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324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2" t="12860" r="4988" b="6403"/>
          <a:stretch/>
        </p:blipFill>
        <p:spPr>
          <a:xfrm>
            <a:off x="5638800" y="1607359"/>
            <a:ext cx="3352800" cy="35742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400"/>
            <a:ext cx="7772400" cy="868362"/>
          </a:xfrm>
        </p:spPr>
        <p:txBody>
          <a:bodyPr/>
          <a:lstStyle/>
          <a:p>
            <a:r>
              <a:rPr lang="en-US" dirty="0" smtClean="0"/>
              <a:t>The Higgs* Mechanism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6251023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* actually, the Nambu-Goldstone-Anderson-Englert-Brout-Higgs-Guralnik-Hagen-Kibble mechanism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467" y="999565"/>
                <a:ext cx="9144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Introduce a complex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scalar</a:t>
                </a:r>
                <a:r>
                  <a:rPr lang="en-US" sz="2800" dirty="0" smtClean="0"/>
                  <a:t> field </a:t>
                </a:r>
                <a:r>
                  <a:rPr lang="en-US" sz="2800" i="1" dirty="0" smtClean="0">
                    <a:latin typeface="Symbol" pitchFamily="18" charset="2"/>
                  </a:rPr>
                  <a:t>f </a:t>
                </a:r>
                <a:r>
                  <a:rPr lang="en-US" sz="2800" dirty="0" smtClean="0"/>
                  <a:t>and a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massless</a:t>
                </a:r>
                <a:r>
                  <a:rPr lang="en-US" sz="2800" dirty="0" smtClean="0"/>
                  <a:t> gauge boson </a:t>
                </a:r>
                <a14:m/>
                <a:r>
                  <a:rPr lang="en-US" sz="2800" dirty="0" smtClean="0"/>
                  <a:t>: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" y="999565"/>
                <a:ext cx="9144000" cy="95410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38132"/>
              </p:ext>
            </p:extLst>
          </p:nvPr>
        </p:nvGraphicFramePr>
        <p:xfrm>
          <a:off x="301625" y="2203093"/>
          <a:ext cx="548957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Equation" r:id="rId5" imgW="2743200" imgH="304560" progId="Equation.DSMT4">
                  <p:embed/>
                </p:oleObj>
              </mc:Choice>
              <mc:Fallback>
                <p:oleObj name="Equation" r:id="rId5" imgW="27432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625" y="2203093"/>
                        <a:ext cx="5489575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34061"/>
              </p:ext>
            </p:extLst>
          </p:nvPr>
        </p:nvGraphicFramePr>
        <p:xfrm>
          <a:off x="6248400" y="1729224"/>
          <a:ext cx="741363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" name="Equation" r:id="rId7" imgW="444240" imgH="431640" progId="Equation.DSMT4">
                  <p:embed/>
                </p:oleObj>
              </mc:Choice>
              <mc:Fallback>
                <p:oleObj name="Equation" r:id="rId7" imgW="444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48400" y="1729224"/>
                        <a:ext cx="741363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346356"/>
              </p:ext>
            </p:extLst>
          </p:nvPr>
        </p:nvGraphicFramePr>
        <p:xfrm>
          <a:off x="7484409" y="1692540"/>
          <a:ext cx="1526268" cy="472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9" name="Equation" r:id="rId9" imgW="901440" imgH="279360" progId="Equation.DSMT4">
                  <p:embed/>
                </p:oleObj>
              </mc:Choice>
              <mc:Fallback>
                <p:oleObj name="Equation" r:id="rId9" imgW="9014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84409" y="1692540"/>
                        <a:ext cx="1526268" cy="4724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848600" y="2133600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</a:t>
            </a:r>
            <a:r>
              <a:rPr lang="en-US" sz="2400" dirty="0" err="1" smtClean="0"/>
              <a:t>vev</a:t>
            </a:r>
            <a:r>
              <a:rPr lang="en-US" sz="2400" dirty="0" smtClean="0"/>
              <a:t>”</a:t>
            </a:r>
            <a:endParaRPr lang="en-US" sz="2400" dirty="0"/>
          </a:p>
        </p:txBody>
      </p:sp>
      <p:sp>
        <p:nvSpPr>
          <p:cNvPr id="17" name="Right Brace 16"/>
          <p:cNvSpPr/>
          <p:nvPr/>
        </p:nvSpPr>
        <p:spPr>
          <a:xfrm rot="16200000" flipV="1">
            <a:off x="3468971" y="1441096"/>
            <a:ext cx="152405" cy="14478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478909"/>
              </p:ext>
            </p:extLst>
          </p:nvPr>
        </p:nvGraphicFramePr>
        <p:xfrm>
          <a:off x="3240741" y="1600200"/>
          <a:ext cx="702942" cy="4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0" name="Equation" r:id="rId11" imgW="317160" imgH="215640" progId="Equation.3">
                  <p:embed/>
                </p:oleObj>
              </mc:Choice>
              <mc:Fallback>
                <p:oleObj name="Equation" r:id="rId11" imgW="31716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40741" y="1600200"/>
                        <a:ext cx="702942" cy="4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0" y="365760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Expand around minimum: </a:t>
            </a:r>
            <a:endParaRPr lang="en-US" sz="24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62782"/>
              </p:ext>
            </p:extLst>
          </p:nvPr>
        </p:nvGraphicFramePr>
        <p:xfrm>
          <a:off x="3415553" y="3620341"/>
          <a:ext cx="211455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name="Equation" r:id="rId13" imgW="1130040" imgH="279360" progId="Equation.DSMT4">
                  <p:embed/>
                </p:oleObj>
              </mc:Choice>
              <mc:Fallback>
                <p:oleObj name="Equation" r:id="rId13" imgW="11300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15553" y="3620341"/>
                        <a:ext cx="2114550" cy="52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871269"/>
              </p:ext>
            </p:extLst>
          </p:nvPr>
        </p:nvGraphicFramePr>
        <p:xfrm>
          <a:off x="2487976" y="3074894"/>
          <a:ext cx="1550624" cy="36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2" name="Equation" r:id="rId15" imgW="965160" imgH="228600" progId="Equation.3">
                  <p:embed/>
                </p:oleObj>
              </mc:Choice>
              <mc:Fallback>
                <p:oleObj name="Equation" r:id="rId15" imgW="96516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87976" y="3074894"/>
                        <a:ext cx="1550624" cy="367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19349" y="30480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Gauge invariance:</a:t>
            </a:r>
            <a:endParaRPr lang="en-US" sz="2400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76752"/>
              </p:ext>
            </p:extLst>
          </p:nvPr>
        </p:nvGraphicFramePr>
        <p:xfrm>
          <a:off x="195263" y="4471988"/>
          <a:ext cx="5326062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" name="Equation" r:id="rId17" imgW="2463480" imgH="279360" progId="Equation.DSMT4">
                  <p:embed/>
                </p:oleObj>
              </mc:Choice>
              <mc:Fallback>
                <p:oleObj name="Equation" r:id="rId17" imgW="24634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5263" y="4471988"/>
                        <a:ext cx="5326062" cy="60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ight Brace 25"/>
          <p:cNvSpPr/>
          <p:nvPr/>
        </p:nvSpPr>
        <p:spPr>
          <a:xfrm rot="5400000">
            <a:off x="2514595" y="4133183"/>
            <a:ext cx="152407" cy="182880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38549" y="5134802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Gauge boson mass!</a:t>
            </a:r>
            <a:endParaRPr lang="en-US" sz="2000" dirty="0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707713"/>
              </p:ext>
            </p:extLst>
          </p:nvPr>
        </p:nvGraphicFramePr>
        <p:xfrm>
          <a:off x="2079625" y="5560348"/>
          <a:ext cx="10017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4" name="Equation" r:id="rId19" imgW="558720" imgH="215640" progId="Equation.3">
                  <p:embed/>
                </p:oleObj>
              </mc:Choice>
              <mc:Fallback>
                <p:oleObj name="Equation" r:id="rId19" imgW="5587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079625" y="5560348"/>
                        <a:ext cx="1001713" cy="385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ight Brace 28"/>
          <p:cNvSpPr/>
          <p:nvPr/>
        </p:nvSpPr>
        <p:spPr>
          <a:xfrm rot="5400000">
            <a:off x="4146930" y="4666583"/>
            <a:ext cx="152402" cy="762001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0" name="Bent-Up Arrow 29"/>
          <p:cNvSpPr/>
          <p:nvPr/>
        </p:nvSpPr>
        <p:spPr>
          <a:xfrm rot="5400000">
            <a:off x="4252136" y="5138849"/>
            <a:ext cx="334927" cy="4572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690430" y="5255070"/>
            <a:ext cx="414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Mass of a real scalar particle:  Higgs boson!</a:t>
            </a:r>
            <a:endParaRPr lang="en-US" sz="2000" dirty="0">
              <a:solidFill>
                <a:schemeClr val="accent2"/>
              </a:solidFill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008469"/>
              </p:ext>
            </p:extLst>
          </p:nvPr>
        </p:nvGraphicFramePr>
        <p:xfrm>
          <a:off x="5584825" y="5589588"/>
          <a:ext cx="211137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" name="Equation" r:id="rId21" imgW="749160" imgH="253800" progId="Equation.DSMT4">
                  <p:embed/>
                </p:oleObj>
              </mc:Choice>
              <mc:Fallback>
                <p:oleObj name="Equation" r:id="rId21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584825" y="5589588"/>
                        <a:ext cx="2111375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8896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 animBg="1"/>
      <p:bldP spid="20" grpId="0"/>
      <p:bldP spid="23" grpId="0"/>
      <p:bldP spid="26" grpId="0" animBg="1"/>
      <p:bldP spid="27" grpId="0"/>
      <p:bldP spid="29" grpId="0" animBg="1"/>
      <p:bldP spid="30" grpId="0" animBg="1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" y="0"/>
            <a:ext cx="7772400" cy="1020762"/>
          </a:xfrm>
        </p:spPr>
        <p:txBody>
          <a:bodyPr/>
          <a:lstStyle/>
          <a:p>
            <a:r>
              <a:rPr lang="en-US" dirty="0" smtClean="0"/>
              <a:t>Is it “The SM Higgs Boson”?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1524000"/>
            <a:ext cx="8382000" cy="50292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FF0000"/>
                </a:solidFill>
              </a:rPr>
              <a:t>When a new particle is discovered, the first step is to measure its properties with the highest possible precision</a:t>
            </a:r>
          </a:p>
          <a:p>
            <a:pPr lvl="1">
              <a:buClr>
                <a:srgbClr val="008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mtClean="0"/>
              <a:t>Mass (is it one state, or multiple states?)</a:t>
            </a:r>
          </a:p>
          <a:p>
            <a:pPr lvl="1">
              <a:buClr>
                <a:srgbClr val="008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mtClean="0"/>
              <a:t>Quantum numbers: spin, parity, charge conjugation</a:t>
            </a:r>
          </a:p>
          <a:p>
            <a:pPr lvl="1">
              <a:buClr>
                <a:srgbClr val="008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mtClean="0"/>
              <a:t>Signal strength (cross section times branching fraction)</a:t>
            </a:r>
          </a:p>
          <a:p>
            <a:pPr lvl="1">
              <a:buClr>
                <a:srgbClr val="008000"/>
              </a:buClr>
              <a:buSzPct val="150000"/>
              <a:buFont typeface="Wingdings" panose="05000000000000000000" pitchFamily="2" charset="2"/>
              <a:buChar char="ü"/>
            </a:pPr>
            <a:r>
              <a:rPr lang="en-US" smtClean="0"/>
              <a:t>Total width (lifetime)</a:t>
            </a:r>
          </a:p>
          <a:p>
            <a:pPr lvl="1"/>
            <a:endParaRPr lang="en-US" smtClean="0"/>
          </a:p>
          <a:p>
            <a:r>
              <a:rPr lang="en-US" sz="2400" smtClean="0">
                <a:solidFill>
                  <a:srgbClr val="0033CC"/>
                </a:solidFill>
              </a:rPr>
              <a:t>If this is the SM Higgs boson it is a J</a:t>
            </a:r>
            <a:r>
              <a:rPr lang="en-US" sz="2400" baseline="30000" smtClean="0">
                <a:solidFill>
                  <a:srgbClr val="0033CC"/>
                </a:solidFill>
              </a:rPr>
              <a:t>PC</a:t>
            </a:r>
            <a:r>
              <a:rPr lang="en-US" sz="2400" baseline="-25000" smtClean="0">
                <a:solidFill>
                  <a:srgbClr val="0033CC"/>
                </a:solidFill>
              </a:rPr>
              <a:t> </a:t>
            </a:r>
            <a:r>
              <a:rPr lang="en-US" sz="2400" smtClean="0">
                <a:solidFill>
                  <a:srgbClr val="0033CC"/>
                </a:solidFill>
              </a:rPr>
              <a:t>= 0</a:t>
            </a:r>
            <a:r>
              <a:rPr lang="en-US" sz="2400" baseline="30000" smtClean="0">
                <a:solidFill>
                  <a:srgbClr val="0033CC"/>
                </a:solidFill>
              </a:rPr>
              <a:t>++</a:t>
            </a:r>
            <a:r>
              <a:rPr lang="en-US" sz="2400" smtClean="0">
                <a:solidFill>
                  <a:srgbClr val="0033CC"/>
                </a:solidFill>
              </a:rPr>
              <a:t> fundamental particle that couples to the gauge bosons and fermions according to their mass </a:t>
            </a:r>
            <a:r>
              <a:rPr lang="en-US" sz="2400" smtClean="0">
                <a:solidFill>
                  <a:srgbClr val="FF0000"/>
                </a:solidFill>
              </a:rPr>
              <a:t>via a single vacuum expectation value</a:t>
            </a:r>
          </a:p>
          <a:p>
            <a:pPr lvl="1"/>
            <a:r>
              <a:rPr lang="en-US" smtClean="0"/>
              <a:t>Any deviation from this expectation is a sign of New Physics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7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Characterization of the New Boson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43000" y="3381248"/>
            <a:ext cx="8458200" cy="2743200"/>
          </a:xfrm>
          <a:prstGeom prst="rect">
            <a:avLst/>
          </a:prstGeom>
        </p:spPr>
        <p:txBody>
          <a:bodyPr bIns="91440" anchor="b" anchorCtr="0">
            <a:normAutofit fontScale="92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Combined ATLAS + CMS signal strength</a:t>
            </a:r>
          </a:p>
          <a:p>
            <a:endParaRPr lang="en-US" sz="2800" dirty="0"/>
          </a:p>
          <a:p>
            <a:r>
              <a:rPr lang="en-US" sz="2800" dirty="0" smtClean="0"/>
              <a:t>Combined ATLAS + CMS mass</a:t>
            </a:r>
          </a:p>
          <a:p>
            <a:endParaRPr lang="en-US" sz="2800" dirty="0"/>
          </a:p>
          <a:p>
            <a:r>
              <a:rPr lang="en-US" sz="2800" dirty="0" smtClean="0"/>
              <a:t>Spin, parity, and CP</a:t>
            </a:r>
          </a:p>
          <a:p>
            <a:endParaRPr lang="en-US" sz="2800" dirty="0"/>
          </a:p>
          <a:p>
            <a:r>
              <a:rPr lang="en-US" sz="2800" dirty="0" smtClean="0"/>
              <a:t>Natural width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68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772400" cy="914400"/>
          </a:xfrm>
        </p:spPr>
        <p:txBody>
          <a:bodyPr/>
          <a:lstStyle/>
          <a:p>
            <a:r>
              <a:rPr lang="en-US" dirty="0" smtClean="0"/>
              <a:t>Signal </a:t>
            </a:r>
            <a:r>
              <a:rPr lang="en-US" dirty="0"/>
              <a:t>s</a:t>
            </a:r>
            <a:r>
              <a:rPr lang="en-US" dirty="0" smtClean="0"/>
              <a:t>trength by </a:t>
            </a:r>
            <a:r>
              <a:rPr lang="en-US" dirty="0"/>
              <a:t>d</a:t>
            </a:r>
            <a:r>
              <a:rPr lang="en-US" dirty="0" smtClean="0"/>
              <a:t>ecay </a:t>
            </a:r>
            <a:r>
              <a:rPr lang="en-US" dirty="0"/>
              <a:t>c</a:t>
            </a:r>
            <a:r>
              <a:rPr lang="en-US" dirty="0" smtClean="0"/>
              <a:t>hannel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02700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Both experiments are consistent with the SM expectation, combination improves overall sensitivity by expected amount. Only significant outlier is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ttH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production (2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from SM)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6626" name="Picture 2" descr="http://cms-results.web.cern.ch/cms-results/public-results/publications/HIG-15-002/CMS-HIG-15-002_Figure_007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/>
          <a:stretch/>
        </p:blipFill>
        <p:spPr bwMode="auto">
          <a:xfrm>
            <a:off x="228600" y="1066800"/>
            <a:ext cx="4275425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://cms-results.web.cern.ch/cms-results/public-results/publications/HIG-15-002/CMS-HIG-15-002_Figure_01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2" r="2367"/>
          <a:stretch/>
        </p:blipFill>
        <p:spPr bwMode="auto">
          <a:xfrm>
            <a:off x="4668631" y="1143000"/>
            <a:ext cx="4292072" cy="4673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136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458200" cy="8974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Significance (</a:t>
            </a:r>
            <a:r>
              <a:rPr lang="en-US" dirty="0" smtClean="0">
                <a:latin typeface="Symbol" panose="05050102010706020507" pitchFamily="18" charset="2"/>
              </a:rPr>
              <a:t>s</a:t>
            </a:r>
            <a:r>
              <a:rPr lang="en-US" dirty="0" smtClean="0"/>
              <a:t>) by </a:t>
            </a:r>
            <a:r>
              <a:rPr lang="en-US" dirty="0"/>
              <a:t>p</a:t>
            </a:r>
            <a:r>
              <a:rPr lang="en-US" dirty="0" smtClean="0"/>
              <a:t>roduction and decay channels at or below ‘observation’ level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988" y="5105400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Three secondary production channels (VBF, VH, </a:t>
            </a:r>
            <a:r>
              <a:rPr lang="en-US" sz="2400" dirty="0" err="1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ttH</a:t>
            </a:r>
            <a:r>
              <a:rPr lang="en-US" sz="2400" dirty="0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) all have significances above 3</a:t>
            </a:r>
            <a:r>
              <a:rPr lang="en-US" sz="2400" dirty="0" smtClean="0">
                <a:solidFill>
                  <a:srgbClr val="0033CC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s</a:t>
            </a:r>
            <a:r>
              <a:rPr lang="en-US" sz="2400" dirty="0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although </a:t>
            </a:r>
            <a:r>
              <a:rPr lang="en-US" sz="2400" dirty="0" err="1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ttH</a:t>
            </a:r>
            <a:r>
              <a:rPr lang="en-US" sz="2400" dirty="0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is a bit ‘hotter’ than expected. Confirming </a:t>
            </a:r>
            <a:r>
              <a:rPr lang="en-US" sz="2400" dirty="0" err="1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ttH</a:t>
            </a:r>
            <a:r>
              <a:rPr lang="en-US" sz="2400" dirty="0" smtClean="0">
                <a:solidFill>
                  <a:srgbClr val="0033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, and observing bb decays, are top priorities for Run 2,</a:t>
            </a:r>
            <a:endParaRPr lang="en-US" sz="2400" dirty="0">
              <a:solidFill>
                <a:srgbClr val="0033CC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http://cms-results.web.cern.ch/cms-results/public-results/publications/HIG-15-002/CMS-HIG-15-002_Table_0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28800"/>
            <a:ext cx="8515350" cy="289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06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83820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Higgs Combined Mass: overview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1000" y="1041400"/>
            <a:ext cx="8534400" cy="570653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FF0000"/>
                </a:solidFill>
              </a:rPr>
              <a:t>Use high-resolution channels only: ZZ and </a:t>
            </a:r>
            <a:r>
              <a:rPr lang="en-US" b="1" dirty="0" err="1" smtClean="0">
                <a:solidFill>
                  <a:srgbClr val="FF0000"/>
                </a:solidFill>
              </a:rPr>
              <a:t>γγ</a:t>
            </a:r>
            <a:endParaRPr lang="en-US" b="1" dirty="0" smtClean="0">
              <a:solidFill>
                <a:srgbClr val="FF0000"/>
              </a:solidFill>
              <a:sym typeface="Symbol"/>
            </a:endParaRPr>
          </a:p>
          <a:p>
            <a:pPr lvl="1"/>
            <a:r>
              <a:rPr lang="en-US" dirty="0" smtClean="0">
                <a:sym typeface="Symbol"/>
              </a:rPr>
              <a:t>CMS uses same analysis for mass and signal strength measurements</a:t>
            </a:r>
          </a:p>
          <a:p>
            <a:pPr lvl="1"/>
            <a:r>
              <a:rPr lang="en-US" dirty="0" smtClean="0">
                <a:sym typeface="Symbol"/>
              </a:rPr>
              <a:t>ATLAS modified analysis targeting reduced systematic uncertainty on </a:t>
            </a:r>
            <a:r>
              <a:rPr lang="en-US" dirty="0" err="1" smtClean="0">
                <a:sym typeface="Symbol"/>
              </a:rPr>
              <a:t>m</a:t>
            </a:r>
            <a:r>
              <a:rPr lang="en-US" baseline="-25000" dirty="0" err="1" smtClean="0">
                <a:sym typeface="Symbol"/>
              </a:rPr>
              <a:t>H</a:t>
            </a:r>
            <a:endParaRPr lang="en-US" dirty="0" smtClean="0">
              <a:sym typeface="Symbol"/>
            </a:endParaRPr>
          </a:p>
          <a:p>
            <a:r>
              <a:rPr lang="en-US" b="1" dirty="0" smtClean="0">
                <a:solidFill>
                  <a:srgbClr val="0000FF"/>
                </a:solidFill>
                <a:sym typeface="Symbol"/>
              </a:rPr>
              <a:t>Signal/</a:t>
            </a:r>
            <a:r>
              <a:rPr lang="en-US" b="1" dirty="0" err="1" smtClean="0">
                <a:solidFill>
                  <a:srgbClr val="0000FF"/>
                </a:solidFill>
                <a:sym typeface="Symbol"/>
              </a:rPr>
              <a:t>bkg</a:t>
            </a:r>
            <a:r>
              <a:rPr lang="en-US" b="1" dirty="0" smtClean="0">
                <a:solidFill>
                  <a:srgbClr val="0000FF"/>
                </a:solidFill>
                <a:sym typeface="Symbol"/>
              </a:rPr>
              <a:t> interference is neglected</a:t>
            </a:r>
          </a:p>
          <a:p>
            <a:pPr lvl="1"/>
            <a:r>
              <a:rPr lang="en-US" dirty="0" smtClean="0">
                <a:sym typeface="Symbol"/>
              </a:rPr>
              <a:t>Few 10s of MeV shift in </a:t>
            </a:r>
            <a:r>
              <a:rPr lang="en-US" dirty="0" err="1" smtClean="0">
                <a:sym typeface="Symbol"/>
              </a:rPr>
              <a:t>γγ</a:t>
            </a:r>
            <a:r>
              <a:rPr lang="en-US" dirty="0" smtClean="0">
                <a:sym typeface="Symbol"/>
              </a:rPr>
              <a:t>, </a:t>
            </a:r>
            <a:r>
              <a:rPr lang="en-US" dirty="0" smtClean="0">
                <a:sym typeface="Symbol"/>
              </a:rPr>
              <a:t>much smaller in ZZ</a:t>
            </a:r>
          </a:p>
          <a:p>
            <a:r>
              <a:rPr lang="en-US" b="1" dirty="0" smtClean="0">
                <a:solidFill>
                  <a:srgbClr val="008000"/>
                </a:solidFill>
                <a:sym typeface="Symbol"/>
              </a:rPr>
              <a:t>Common mass and 3 signal strength parameters</a:t>
            </a:r>
          </a:p>
          <a:p>
            <a:pPr lvl="1"/>
            <a:r>
              <a:rPr lang="en-US" dirty="0" smtClean="0">
                <a:sym typeface="Symbol"/>
              </a:rPr>
              <a:t>Reduces </a:t>
            </a:r>
            <a:r>
              <a:rPr lang="en-US" dirty="0" smtClean="0">
                <a:sym typeface="Symbol"/>
              </a:rPr>
              <a:t>model dependence of mass measurement</a:t>
            </a:r>
          </a:p>
          <a:p>
            <a:r>
              <a:rPr lang="en-US" b="1" dirty="0" smtClean="0">
                <a:solidFill>
                  <a:srgbClr val="FF0000"/>
                </a:solidFill>
                <a:sym typeface="Symbol"/>
              </a:rPr>
              <a:t>Fit to ATLAS+CMS datasets maximizing profile likelihood ratio:</a:t>
            </a:r>
          </a:p>
          <a:p>
            <a:endParaRPr lang="en-US" dirty="0" smtClean="0">
              <a:sym typeface="Symbol"/>
            </a:endParaRPr>
          </a:p>
          <a:p>
            <a:endParaRPr lang="en-US" dirty="0" smtClean="0">
              <a:sym typeface="Symbol"/>
            </a:endParaRPr>
          </a:p>
          <a:p>
            <a:endParaRPr lang="en-US" dirty="0" smtClean="0">
              <a:sym typeface="Symbol"/>
            </a:endParaRPr>
          </a:p>
          <a:p>
            <a:pPr lvl="1"/>
            <a:r>
              <a:rPr lang="en-US" dirty="0">
                <a:sym typeface="Symbol"/>
              </a:rPr>
              <a:t>~</a:t>
            </a:r>
            <a:r>
              <a:rPr lang="en-US" dirty="0" smtClean="0">
                <a:sym typeface="Symbol"/>
              </a:rPr>
              <a:t>300 </a:t>
            </a:r>
            <a:r>
              <a:rPr lang="en-US" dirty="0" smtClean="0">
                <a:sym typeface="Symbol"/>
              </a:rPr>
              <a:t>floating parameters including mass, signal strength and nuisance parameters describing systematic uncertainties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1" y="4876800"/>
            <a:ext cx="74961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86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LHC Higgs Mass Combination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5715000"/>
            <a:ext cx="853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Some tension between ATLAS and CMS, but not much (10% compatibility)</a:t>
            </a:r>
          </a:p>
          <a:p>
            <a:r>
              <a:rPr lang="en-US" sz="2000" b="1" dirty="0" smtClean="0">
                <a:solidFill>
                  <a:srgbClr val="008000"/>
                </a:solidFill>
              </a:rPr>
              <a:t>Allowing signal strengths to vary by experiment shifts </a:t>
            </a:r>
            <a:r>
              <a:rPr lang="en-US" sz="2000" b="1" dirty="0" err="1" smtClean="0">
                <a:solidFill>
                  <a:srgbClr val="008000"/>
                </a:solidFill>
              </a:rPr>
              <a:t>m</a:t>
            </a:r>
            <a:r>
              <a:rPr lang="en-US" sz="2000" b="1" baseline="-25000" dirty="0" err="1" smtClean="0">
                <a:solidFill>
                  <a:srgbClr val="008000"/>
                </a:solidFill>
              </a:rPr>
              <a:t>H</a:t>
            </a:r>
            <a:r>
              <a:rPr lang="en-US" sz="2000" b="1" dirty="0" smtClean="0">
                <a:solidFill>
                  <a:srgbClr val="008000"/>
                </a:solidFill>
              </a:rPr>
              <a:t> up by only 50 MeV</a:t>
            </a:r>
            <a:endParaRPr lang="en-US" sz="2000" b="1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14914"/>
            <a:ext cx="8001000" cy="48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3719" r="4374" b="3259"/>
          <a:stretch/>
        </p:blipFill>
        <p:spPr>
          <a:xfrm>
            <a:off x="472371" y="1668438"/>
            <a:ext cx="8214429" cy="40062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5544" y="2362200"/>
            <a:ext cx="3007056" cy="15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>
            <a:normAutofit/>
          </a:bodyPr>
          <a:lstStyle/>
          <a:p>
            <a:r>
              <a:rPr lang="en-US" dirty="0" smtClean="0"/>
              <a:t>Systematic Uncertainties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82" y="1192266"/>
            <a:ext cx="6650718" cy="4539646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14425"/>
            <a:ext cx="54578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7608" y="1047690"/>
            <a:ext cx="393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Relative weights </a:t>
            </a:r>
            <a:r>
              <a:rPr lang="en-US" sz="2000" b="1" dirty="0" smtClean="0">
                <a:sym typeface="Symbol"/>
              </a:rPr>
              <a:t>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5782235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Uncertainties on </a:t>
            </a:r>
            <a:r>
              <a:rPr lang="en-US" b="1" dirty="0">
                <a:solidFill>
                  <a:srgbClr val="FF0000"/>
                </a:solidFill>
                <a:sym typeface="Symbol"/>
              </a:rPr>
              <a:t></a:t>
            </a:r>
            <a:r>
              <a:rPr lang="en-US" b="1" dirty="0" smtClean="0">
                <a:solidFill>
                  <a:srgbClr val="FF0000"/>
                </a:solidFill>
              </a:rPr>
              <a:t>, electron, and muon energy/momentum scale dominate (± 0.11 GeV), all experimental uncertainties (except </a:t>
            </a:r>
            <a:r>
              <a:rPr lang="en-US" b="1" dirty="0" err="1" smtClean="0">
                <a:solidFill>
                  <a:srgbClr val="FF0000"/>
                </a:solidFill>
              </a:rPr>
              <a:t>lumi</a:t>
            </a:r>
            <a:r>
              <a:rPr lang="en-US" b="1" dirty="0" smtClean="0">
                <a:solidFill>
                  <a:srgbClr val="FF0000"/>
                </a:solidFill>
              </a:rPr>
              <a:t>) taken to be uncorrelated 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Theory uncertainties are 100% correlated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752600"/>
            <a:ext cx="6934200" cy="2362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2400" cy="973667"/>
          </a:xfrm>
        </p:spPr>
        <p:txBody>
          <a:bodyPr>
            <a:normAutofit/>
          </a:bodyPr>
          <a:lstStyle/>
          <a:p>
            <a:r>
              <a:rPr lang="en-US" dirty="0" smtClean="0"/>
              <a:t>Spin-Parity Overview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524000"/>
            <a:ext cx="8610600" cy="5257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Use bosonic channels: ZZ, </a:t>
            </a:r>
            <a:r>
              <a:rPr lang="en-US" sz="2800" b="1" dirty="0" smtClean="0">
                <a:solidFill>
                  <a:srgbClr val="FF0000"/>
                </a:solidFill>
                <a:sym typeface="Symbol"/>
              </a:rPr>
              <a:t>, WW</a:t>
            </a:r>
          </a:p>
          <a:p>
            <a:pPr lvl="1"/>
            <a:r>
              <a:rPr lang="en-US" dirty="0" smtClean="0">
                <a:sym typeface="Symbol"/>
              </a:rPr>
              <a:t>Discovery channels with higher stats and/or better S/B</a:t>
            </a:r>
          </a:p>
          <a:p>
            <a:pPr lvl="1"/>
            <a:r>
              <a:rPr lang="en-US" dirty="0" smtClean="0">
                <a:sym typeface="Symbol"/>
              </a:rPr>
              <a:t>ZZ: best S/B and full access to angular information, but lowest statistics</a:t>
            </a:r>
          </a:p>
          <a:p>
            <a:pPr lvl="1"/>
            <a:r>
              <a:rPr lang="en-US" dirty="0" smtClean="0">
                <a:sym typeface="Symbol"/>
              </a:rPr>
              <a:t>: large stats but few handles</a:t>
            </a:r>
          </a:p>
          <a:p>
            <a:pPr lvl="1"/>
            <a:r>
              <a:rPr lang="en-US" dirty="0" smtClean="0">
                <a:sym typeface="Symbol"/>
              </a:rPr>
              <a:t>WW:  large stats and angular information, but not fully reconstructed</a:t>
            </a:r>
          </a:p>
          <a:p>
            <a:r>
              <a:rPr lang="en-US" sz="2800" b="1" dirty="0" smtClean="0">
                <a:solidFill>
                  <a:srgbClr val="0000FF"/>
                </a:solidFill>
                <a:sym typeface="Symbol"/>
              </a:rPr>
              <a:t>Analyses have evolved substantially since 2012</a:t>
            </a:r>
          </a:p>
          <a:p>
            <a:pPr lvl="1"/>
            <a:r>
              <a:rPr lang="en-US" dirty="0" smtClean="0">
                <a:sym typeface="Symbol"/>
              </a:rPr>
              <a:t>From basic hypothesis testing of 0</a:t>
            </a:r>
            <a:r>
              <a:rPr lang="en-US" baseline="30000" dirty="0" smtClean="0">
                <a:sym typeface="Symbol"/>
              </a:rPr>
              <a:t>+</a:t>
            </a:r>
            <a:r>
              <a:rPr lang="en-US" dirty="0" smtClean="0">
                <a:sym typeface="Symbol"/>
              </a:rPr>
              <a:t> vs. spin 1 or 2 to detailed and comprehensive analysis of anomalous spin 0 couplings</a:t>
            </a:r>
          </a:p>
          <a:p>
            <a:pPr lvl="1"/>
            <a:r>
              <a:rPr lang="en-US" dirty="0" smtClean="0">
                <a:sym typeface="Symbol"/>
              </a:rPr>
              <a:t>Much is already known about the spin and parity of H(125), future direction will focus on precision tests of its scalar 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2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ngl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5" y="1036836"/>
            <a:ext cx="4590735" cy="406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772400" cy="944562"/>
          </a:xfrm>
        </p:spPr>
        <p:txBody>
          <a:bodyPr>
            <a:normAutofit/>
          </a:bodyPr>
          <a:lstStyle/>
          <a:p>
            <a:r>
              <a:rPr lang="en-US" sz="4400" dirty="0"/>
              <a:t>Spin </a:t>
            </a:r>
            <a:r>
              <a:rPr lang="en-US" sz="4400" dirty="0" smtClean="0"/>
              <a:t>and parity: example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0" y="1219200"/>
            <a:ext cx="3943453" cy="381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5257800"/>
            <a:ext cx="815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each final state one constructs probability density functions, in one or more variables, to distinguish the SM Higgs (0</a:t>
            </a:r>
            <a:r>
              <a:rPr lang="en-US" sz="2800" baseline="30000" dirty="0" smtClean="0"/>
              <a:t>+</a:t>
            </a:r>
            <a:r>
              <a:rPr lang="en-US" sz="2800" dirty="0" smtClean="0"/>
              <a:t>) from other hypotheses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1376360"/>
            <a:ext cx="267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33CC"/>
                </a:solidFill>
              </a:rPr>
              <a:t>pseudoscalar</a:t>
            </a:r>
            <a:endParaRPr lang="en-US" sz="2800" b="1" dirty="0">
              <a:solidFill>
                <a:srgbClr val="0033CC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19800" y="1899580"/>
            <a:ext cx="762000" cy="619780"/>
          </a:xfrm>
          <a:prstGeom prst="straightConnector1">
            <a:avLst/>
          </a:prstGeom>
          <a:ln w="381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38953" y="2290760"/>
            <a:ext cx="184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9933"/>
                </a:solidFill>
              </a:rPr>
              <a:t>scalar</a:t>
            </a:r>
            <a:endParaRPr lang="en-US" sz="2800" b="1" dirty="0">
              <a:solidFill>
                <a:srgbClr val="FF9933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924800" y="2813980"/>
            <a:ext cx="304800" cy="361216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4658380"/>
            <a:ext cx="1757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Data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934200" y="4348160"/>
            <a:ext cx="721520" cy="52864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5943600" cy="868362"/>
          </a:xfrm>
        </p:spPr>
        <p:txBody>
          <a:bodyPr/>
          <a:lstStyle/>
          <a:p>
            <a:r>
              <a:rPr lang="en-US" dirty="0" smtClean="0"/>
              <a:t>CMS Spin-Parity Summary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47" y="2209800"/>
            <a:ext cx="8675188" cy="454116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506" y="2097741"/>
            <a:ext cx="12954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200" y="1051301"/>
            <a:ext cx="22904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How to read: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FFC000"/>
                </a:solidFill>
              </a:rPr>
              <a:t>Orange = likelihood for 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rgbClr val="0000FF"/>
                </a:solidFill>
              </a:rPr>
              <a:t>Blue = likelihood for alt hypothesis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smtClean="0"/>
              <a:t>Black dot = data</a:t>
            </a:r>
            <a:endParaRPr lang="en-US" sz="1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48400" y="1197352"/>
            <a:ext cx="2693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  <a:latin typeface="Arial Black" panose="020B0A04020102020204" pitchFamily="34" charset="0"/>
              </a:rPr>
              <a:t>SM Wins!!!</a:t>
            </a:r>
            <a:endParaRPr lang="en-US" sz="3200" b="1" dirty="0">
              <a:solidFill>
                <a:srgbClr val="008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9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505"/>
            <a:ext cx="7772400" cy="792162"/>
          </a:xfrm>
        </p:spPr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smtClean="0"/>
              <a:t> “</a:t>
            </a:r>
            <a:r>
              <a:rPr lang="en-US" dirty="0" smtClean="0"/>
              <a:t>the SM Higgs boson”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4800" y="1103293"/>
                <a:ext cx="8534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A single </a:t>
                </a:r>
                <a:r>
                  <a:rPr lang="en-US" sz="2800" b="1" dirty="0" smtClean="0">
                    <a:solidFill>
                      <a:schemeClr val="accent2"/>
                    </a:solidFill>
                  </a:rPr>
                  <a:t>elementary</a:t>
                </a:r>
                <a:r>
                  <a:rPr lang="en-US" sz="2800" dirty="0" smtClean="0"/>
                  <a:t> scalar particle (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sz="28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𝐽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𝑃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0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800" dirty="0" smtClean="0"/>
                  <a:t>), quantum of the field that gives mass to the W and Z (plus quarks and leptons)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103293"/>
                <a:ext cx="8534400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429" t="-5096" r="-1071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066800" y="229618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Mass:  </a:t>
            </a: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00576"/>
              </p:ext>
            </p:extLst>
          </p:nvPr>
        </p:nvGraphicFramePr>
        <p:xfrm>
          <a:off x="2069042" y="2296180"/>
          <a:ext cx="15240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Equation" r:id="rId4" imgW="749160" imgH="253800" progId="Equation.DSMT4">
                  <p:embed/>
                </p:oleObj>
              </mc:Choice>
              <mc:Fallback>
                <p:oleObj name="Equation" r:id="rId4" imgW="749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69042" y="2296180"/>
                        <a:ext cx="1524000" cy="515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481249"/>
              </p:ext>
            </p:extLst>
          </p:nvPr>
        </p:nvGraphicFramePr>
        <p:xfrm>
          <a:off x="4523342" y="2210688"/>
          <a:ext cx="2868058" cy="525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Equation" r:id="rId6" imgW="1523880" imgH="279360" progId="Equation.3">
                  <p:embed/>
                </p:oleObj>
              </mc:Choice>
              <mc:Fallback>
                <p:oleObj name="Equation" r:id="rId6" imgW="1523880" imgH="2793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23342" y="2210688"/>
                        <a:ext cx="2868058" cy="525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14399" y="3008293"/>
            <a:ext cx="7857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Because </a:t>
            </a:r>
            <a:r>
              <a:rPr lang="en-US" sz="2800" dirty="0" smtClean="0">
                <a:solidFill>
                  <a:schemeClr val="accent2"/>
                </a:solidFill>
                <a:latin typeface="Symbol" pitchFamily="18" charset="2"/>
              </a:rPr>
              <a:t>l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smtClean="0">
                <a:solidFill>
                  <a:schemeClr val="accent2"/>
                </a:solidFill>
              </a:rPr>
              <a:t>is not predicted, the Higgs boson mass </a:t>
            </a:r>
            <a:r>
              <a:rPr lang="en-US" sz="2800" dirty="0" err="1" smtClean="0">
                <a:solidFill>
                  <a:schemeClr val="accent2"/>
                </a:solidFill>
              </a:rPr>
              <a:t>m</a:t>
            </a:r>
            <a:r>
              <a:rPr lang="en-US" sz="2800" baseline="-25000" dirty="0" err="1">
                <a:solidFill>
                  <a:schemeClr val="accent2"/>
                </a:solidFill>
              </a:rPr>
              <a:t>H</a:t>
            </a:r>
            <a:r>
              <a:rPr lang="en-US" sz="2800" dirty="0" smtClean="0">
                <a:solidFill>
                  <a:schemeClr val="accent2"/>
                </a:solidFill>
              </a:rPr>
              <a:t> is a free parameter in the Standard Model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40386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Interaction: couples to particles according to their mass, including self-coupling (H* </a:t>
            </a:r>
            <a:r>
              <a:rPr lang="en-US" sz="2000" dirty="0" smtClean="0">
                <a:sym typeface="Wingdings"/>
              </a:rPr>
              <a:t></a:t>
            </a:r>
            <a:r>
              <a:rPr lang="en-US" sz="2800" dirty="0" smtClean="0">
                <a:sym typeface="Symbol"/>
              </a:rPr>
              <a:t> </a:t>
            </a:r>
            <a:r>
              <a:rPr lang="en-US" sz="2800" dirty="0" smtClean="0">
                <a:sym typeface="Symbol"/>
              </a:rPr>
              <a:t>HH)</a:t>
            </a:r>
            <a:endParaRPr lang="en-US" sz="28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639992"/>
              </p:ext>
            </p:extLst>
          </p:nvPr>
        </p:nvGraphicFramePr>
        <p:xfrm>
          <a:off x="458788" y="5144180"/>
          <a:ext cx="5408612" cy="1180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8" imgW="1917360" imgH="419040" progId="Equation.DSMT4">
                  <p:embed/>
                </p:oleObj>
              </mc:Choice>
              <mc:Fallback>
                <p:oleObj name="Equation" r:id="rId8" imgW="19173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8" y="5144180"/>
                        <a:ext cx="5408612" cy="1180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0" y="54102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Here, g and g</a:t>
            </a:r>
            <a:r>
              <a:rPr lang="en-US" sz="2000" baseline="30000" dirty="0" smtClean="0"/>
              <a:t>/</a:t>
            </a:r>
            <a:r>
              <a:rPr lang="en-US" sz="2000" dirty="0" smtClean="0"/>
              <a:t> are the SU(2) and U(1) gauge couplings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8983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7772400" cy="944562"/>
          </a:xfrm>
        </p:spPr>
        <p:txBody>
          <a:bodyPr/>
          <a:lstStyle/>
          <a:p>
            <a:r>
              <a:rPr lang="en-US" dirty="0" smtClean="0"/>
              <a:t>ATLAS Spin-Parity Summary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6218"/>
            <a:ext cx="4159633" cy="4071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6" y="1143000"/>
            <a:ext cx="415639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6172200"/>
            <a:ext cx="457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 0,1 hypothesis rejected at 99.7% C.L.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53340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spin 2 hypotheses rejected at 99.9% C.L. or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65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257783"/>
              </p:ext>
            </p:extLst>
          </p:nvPr>
        </p:nvGraphicFramePr>
        <p:xfrm>
          <a:off x="170494" y="1154564"/>
          <a:ext cx="438523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Oliver</a:t>
                      </a:r>
                    </a:p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75777494"/>
              </p:ext>
            </p:extLst>
          </p:nvPr>
        </p:nvGraphicFramePr>
        <p:xfrm>
          <a:off x="4649797" y="1143326"/>
          <a:ext cx="4288462" cy="4851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903"/>
                <a:gridCol w="2429817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Jets UA2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Gluons TASSO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Oliver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baseline="0" dirty="0" smtClean="0"/>
                        <a:t>Neutrino types</a:t>
                      </a:r>
                      <a:endParaRPr lang="en-US" sz="14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non-conserving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smtClean="0"/>
                        <a:t>Kevin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2400" y="1061660"/>
                <a:ext cx="8763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The mass term </a:t>
                </a:r>
                <a14:m>
                  <m:oMath xmlns:m="http://schemas.openxmlformats.org/officeDocument/2006/math" xmlns=""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i="0" dirty="0">
                        <a:latin typeface="Cambria Math"/>
                        <a:sym typeface="Symbol"/>
                      </a:rPr>
                      <m:t>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/>
                            <a:sym typeface="Symbol"/>
                          </a:rPr>
                        </m:ctrlPr>
                      </m:accPr>
                      <m:e>
                        <m:r>
                          <a:rPr lang="en-US" sz="2400" b="0" i="0" dirty="0" smtClean="0">
                            <a:latin typeface="Cambria Math"/>
                            <a:sym typeface="Symbol"/>
                          </a:rPr>
                          <m:t></m:t>
                        </m:r>
                      </m:e>
                    </m:acc>
                  </m:oMath>
                </a14:m>
                <a:r>
                  <a:rPr lang="en-US" sz="2400" dirty="0" smtClean="0"/>
                  <a:t> in the Dirac </a:t>
                </a:r>
                <a:r>
                  <a:rPr lang="en-US" sz="2400" dirty="0" err="1" smtClean="0"/>
                  <a:t>Langrangian</a:t>
                </a:r>
                <a:r>
                  <a:rPr lang="en-US" sz="2400" dirty="0" smtClean="0"/>
                  <a:t> is not gauge invariant under SU(2)</a:t>
                </a:r>
                <a:r>
                  <a:rPr lang="en-US" sz="2400" baseline="-25000" dirty="0" smtClean="0"/>
                  <a:t>L</a:t>
                </a:r>
                <a:r>
                  <a:rPr lang="en-US" sz="2400" dirty="0" smtClean="0"/>
                  <a:t> x U(1)</a:t>
                </a:r>
                <a:r>
                  <a:rPr lang="en-US" sz="2400" baseline="-25000" dirty="0"/>
                  <a:t>Y</a:t>
                </a:r>
                <a:r>
                  <a:rPr lang="en-US" sz="2400" dirty="0" smtClean="0"/>
                  <a:t> transformations. One can make it gauge invariant either by setting m = 0 (i.e., getting rid of it by making all fermions massless), or by using the so-called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Yukawa interaction</a:t>
                </a:r>
                <a:r>
                  <a:rPr lang="en-US" sz="2400" baseline="30000" dirty="0" smtClean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between fermions and the Higgs field</a:t>
                </a:r>
                <a:r>
                  <a:rPr lang="en-US" sz="2400" baseline="30000" dirty="0" smtClean="0">
                    <a:solidFill>
                      <a:srgbClr val="C00000"/>
                    </a:solidFill>
                  </a:rPr>
                  <a:t>*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: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61660"/>
                <a:ext cx="8763000" cy="1569660"/>
              </a:xfrm>
              <a:prstGeom prst="rect">
                <a:avLst/>
              </a:prstGeom>
              <a:blipFill rotWithShape="1">
                <a:blip r:embed="rId3"/>
                <a:stretch>
                  <a:fillRect b="-2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7772400" cy="792162"/>
          </a:xfrm>
        </p:spPr>
        <p:txBody>
          <a:bodyPr/>
          <a:lstStyle/>
          <a:p>
            <a:r>
              <a:rPr lang="en-US" dirty="0" smtClean="0"/>
              <a:t>Fermion Masses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2400" y="6378601"/>
            <a:ext cx="891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*as </a:t>
            </a:r>
            <a:r>
              <a:rPr lang="en-US" sz="1400" dirty="0"/>
              <a:t>in nuclear physics, where the scalar pion </a:t>
            </a:r>
            <a:r>
              <a:rPr lang="en-US" sz="1400" dirty="0" smtClean="0"/>
              <a:t>field mediates </a:t>
            </a:r>
            <a:r>
              <a:rPr lang="en-US" sz="1400" dirty="0"/>
              <a:t>strong interactions between </a:t>
            </a:r>
            <a:r>
              <a:rPr lang="en-US" sz="1400" dirty="0" smtClean="0"/>
              <a:t>nucleons.</a:t>
            </a:r>
            <a:endParaRPr lang="en-US" sz="1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508336"/>
              </p:ext>
            </p:extLst>
          </p:nvPr>
        </p:nvGraphicFramePr>
        <p:xfrm>
          <a:off x="2036763" y="2751667"/>
          <a:ext cx="4821237" cy="1005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Equation" r:id="rId4" imgW="2133360" imgH="444240" progId="Equation.DSMT4">
                  <p:embed/>
                </p:oleObj>
              </mc:Choice>
              <mc:Fallback>
                <p:oleObj name="Equation" r:id="rId4" imgW="21333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6763" y="2751667"/>
                        <a:ext cx="4821237" cy="1005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8600" y="36576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And after spontaneous symmetry breaking, setting </a:t>
            </a:r>
            <a:r>
              <a:rPr lang="en-US" sz="2400" dirty="0" smtClean="0">
                <a:sym typeface="Symbol"/>
              </a:rPr>
              <a:t> = v + H, we obtain:</a:t>
            </a:r>
            <a:endParaRPr lang="en-US" sz="24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448382"/>
              </p:ext>
            </p:extLst>
          </p:nvPr>
        </p:nvGraphicFramePr>
        <p:xfrm>
          <a:off x="579438" y="4267200"/>
          <a:ext cx="777716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Equation" r:id="rId6" imgW="3441600" imgH="444240" progId="Equation.DSMT4">
                  <p:embed/>
                </p:oleObj>
              </mc:Choice>
              <mc:Fallback>
                <p:oleObj name="Equation" r:id="rId6" imgW="34416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8" y="4267200"/>
                        <a:ext cx="7777162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28600" y="5272088"/>
                <a:ext cx="8382000" cy="994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ym typeface="Symbol"/>
                  </a:rPr>
                  <a:t>Where the first term gives the fermion masses,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  <a:sym typeface="Symbol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  <a:sym typeface="Symbol"/>
                          </a:rPr>
                          <m:t>𝒎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  <a:sym typeface="Symbol"/>
                          </a:rPr>
                          <m:t>𝒇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/>
                        <a:sym typeface="Symbol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  <a:sym typeface="Symbol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sym typeface="Symbol"/>
                              </a:rPr>
                              <m:t>𝒈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sym typeface="Symbol"/>
                              </a:rPr>
                              <m:t>𝒇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/>
                            <a:sym typeface="Symbol"/>
                          </a:rPr>
                          <m:t>𝒗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sym typeface="Symbol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  <a:sym typeface="Symbol"/>
                              </a:rPr>
                              <m:t>𝟐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 smtClean="0"/>
                  <a:t>, and the second term describes the interaction of fermions with the Higgs field.</a:t>
                </a:r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272088"/>
                <a:ext cx="8382000" cy="994631"/>
              </a:xfrm>
              <a:prstGeom prst="rect">
                <a:avLst/>
              </a:prstGeom>
              <a:blipFill rotWithShape="1">
                <a:blip r:embed="rId8"/>
                <a:stretch>
                  <a:fillRect b="-1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617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" y="122238"/>
            <a:ext cx="7772400" cy="792162"/>
          </a:xfrm>
        </p:spPr>
        <p:txBody>
          <a:bodyPr/>
          <a:lstStyle/>
          <a:p>
            <a:r>
              <a:rPr lang="en-US" dirty="0" smtClean="0"/>
              <a:t>Connection to </a:t>
            </a:r>
            <a:r>
              <a:rPr lang="en-US" dirty="0" smtClean="0"/>
              <a:t>flavor </a:t>
            </a:r>
            <a:r>
              <a:rPr lang="en-US" dirty="0"/>
              <a:t>p</a:t>
            </a:r>
            <a:r>
              <a:rPr lang="en-US" dirty="0" smtClean="0"/>
              <a:t>hysics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066800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previous slide glosses over important details of the Yukawa interaction. Unpacking it one step further we have more generally:</a:t>
            </a:r>
            <a:endParaRPr lang="en-US" sz="24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89410"/>
              </p:ext>
            </p:extLst>
          </p:nvPr>
        </p:nvGraphicFramePr>
        <p:xfrm>
          <a:off x="381000" y="2057400"/>
          <a:ext cx="511810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Equation" r:id="rId3" imgW="2552400" imgH="977760" progId="Equation.DSMT4">
                  <p:embed/>
                </p:oleObj>
              </mc:Choice>
              <mc:Fallback>
                <p:oleObj name="Equation" r:id="rId3" imgW="2552400" imgH="977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57400"/>
                        <a:ext cx="511810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867400" y="21336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Here,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ij</a:t>
            </a:r>
            <a:r>
              <a:rPr lang="en-US" dirty="0" smtClean="0"/>
              <a:t> are the Yukawa couplings between the Higgs field and the fermion </a:t>
            </a:r>
            <a:r>
              <a:rPr lang="en-US" b="1" dirty="0" smtClean="0">
                <a:solidFill>
                  <a:srgbClr val="FF0000"/>
                </a:solidFill>
              </a:rPr>
              <a:t>flavor eigenstates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378572"/>
              </p:ext>
            </p:extLst>
          </p:nvPr>
        </p:nvGraphicFramePr>
        <p:xfrm>
          <a:off x="5899964" y="3048000"/>
          <a:ext cx="2710636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Equation" r:id="rId5" imgW="1130040" imgH="419040" progId="Equation.DSMT4">
                  <p:embed/>
                </p:oleObj>
              </mc:Choice>
              <mc:Fallback>
                <p:oleObj name="Equation" r:id="rId5" imgW="113004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99964" y="3048000"/>
                        <a:ext cx="2710636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4186535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get to the </a:t>
            </a:r>
            <a:r>
              <a:rPr lang="en-US" sz="2400" b="1" dirty="0" smtClean="0">
                <a:solidFill>
                  <a:srgbClr val="FF0000"/>
                </a:solidFill>
              </a:rPr>
              <a:t>mass eigenstates </a:t>
            </a:r>
            <a:r>
              <a:rPr lang="en-US" sz="2400" dirty="0" smtClean="0"/>
              <a:t>we need to apply a rotation: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07204"/>
              </p:ext>
            </p:extLst>
          </p:nvPr>
        </p:nvGraphicFramePr>
        <p:xfrm>
          <a:off x="381000" y="4724400"/>
          <a:ext cx="4886325" cy="551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Equation" r:id="rId7" imgW="2260440" imgH="253800" progId="Equation.DSMT4">
                  <p:embed/>
                </p:oleObj>
              </mc:Choice>
              <mc:Fallback>
                <p:oleObj name="Equation" r:id="rId7" imgW="2260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724400"/>
                        <a:ext cx="4886325" cy="551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8600" y="5486400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rotation matrices V that take us from flavor to mass eigenstates are essentially the CKM matrix: 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329196"/>
              </p:ext>
            </p:extLst>
          </p:nvPr>
        </p:nvGraphicFramePr>
        <p:xfrm>
          <a:off x="4505528" y="5936397"/>
          <a:ext cx="272374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Equation" r:id="rId9" imgW="863280" imgH="241200" progId="Equation.DSMT4">
                  <p:embed/>
                </p:oleObj>
              </mc:Choice>
              <mc:Fallback>
                <p:oleObj name="Equation" r:id="rId9" imgW="8632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5528" y="5936397"/>
                        <a:ext cx="272374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586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868362"/>
          </a:xfrm>
        </p:spPr>
        <p:txBody>
          <a:bodyPr/>
          <a:lstStyle/>
          <a:p>
            <a:r>
              <a:rPr lang="en-US" dirty="0" smtClean="0"/>
              <a:t>Is this the only possibility?  </a:t>
            </a:r>
            <a:r>
              <a:rPr lang="en-US" b="1" dirty="0" smtClean="0">
                <a:solidFill>
                  <a:schemeClr val="accent2"/>
                </a:solidFill>
              </a:rPr>
              <a:t>NO!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4478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Additional Higgs fields, e.g. from Supersymmetry, that help solve the hierarchy problem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2667000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New strong interactions at the </a:t>
            </a:r>
            <a:r>
              <a:rPr lang="en-US" sz="2800" dirty="0" err="1" smtClean="0"/>
              <a:t>TeV</a:t>
            </a:r>
            <a:r>
              <a:rPr lang="en-US" sz="2800" dirty="0" smtClean="0"/>
              <a:t> scale that break electroweak symmetry dynamically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90600" y="3886200"/>
            <a:ext cx="678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Other </a:t>
            </a:r>
            <a:r>
              <a:rPr lang="en-US" sz="2800" dirty="0" err="1" smtClean="0"/>
              <a:t>Higgsless</a:t>
            </a:r>
            <a:r>
              <a:rPr lang="en-US" sz="2800" dirty="0" smtClean="0"/>
              <a:t> models tend to be ruled out by the observation of a Higgs boson ;-)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51054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But, for example, still possible to consider the observed particle as a Goldstone boson of the spontaneous breaking of scale invariance at some large scale.</a:t>
            </a:r>
          </a:p>
        </p:txBody>
      </p:sp>
    </p:spTree>
    <p:extLst>
      <p:ext uri="{BB962C8B-B14F-4D97-AF65-F5344CB8AC3E}">
        <p14:creationId xmlns:p14="http://schemas.microsoft.com/office/powerpoint/2010/main" val="198382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A brief history of Higgs searches…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0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27051</TotalTime>
  <Words>2782</Words>
  <Application>Microsoft Macintosh PowerPoint</Application>
  <PresentationFormat>On-screen Show (4:3)</PresentationFormat>
  <Paragraphs>385</Paragraphs>
  <Slides>51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Module</vt:lpstr>
      <vt:lpstr>Equation</vt:lpstr>
      <vt:lpstr>MathType 6.0 Equation</vt:lpstr>
      <vt:lpstr> Lecture #13</vt:lpstr>
      <vt:lpstr>One field to rule them all…</vt:lpstr>
      <vt:lpstr>What’s the problem?</vt:lpstr>
      <vt:lpstr>The Higgs* Mechanism</vt:lpstr>
      <vt:lpstr>Properties of  “the SM Higgs boson”</vt:lpstr>
      <vt:lpstr>Fermion Masses</vt:lpstr>
      <vt:lpstr>Connection to flavor physics</vt:lpstr>
      <vt:lpstr>Is this the only possibility?  NO!</vt:lpstr>
      <vt:lpstr>A brief history of Higgs searches… </vt:lpstr>
      <vt:lpstr>Higgs Hunting: 1975</vt:lpstr>
      <vt:lpstr>Bounds on the  SM Higgs mass: ~ 1980</vt:lpstr>
      <vt:lpstr>The Role of the Top Quark</vt:lpstr>
      <vt:lpstr>LEP Legacy</vt:lpstr>
      <vt:lpstr>Searching at the Tevatron (≤ 2010)</vt:lpstr>
      <vt:lpstr>At the dawn of the LHC era</vt:lpstr>
      <vt:lpstr>Evolution of Higgs Discovery @ LHC</vt:lpstr>
      <vt:lpstr>Finding “a Higgs boson”</vt:lpstr>
      <vt:lpstr>SM Higgs Production at the LHC</vt:lpstr>
      <vt:lpstr>Decay of the Higgs Boson</vt:lpstr>
      <vt:lpstr>Natural Width of the Higgs Boson</vt:lpstr>
      <vt:lpstr>SM Higgs Analyses @ LHC</vt:lpstr>
      <vt:lpstr>Overview of SM Higgs Searches</vt:lpstr>
      <vt:lpstr>General Comments on SM Higgs Searches</vt:lpstr>
      <vt:lpstr>Overview of H ZZ*  4ℓ (ℓ=e,m)</vt:lpstr>
      <vt:lpstr>Decay Kinematics</vt:lpstr>
      <vt:lpstr>PowerPoint Presentation</vt:lpstr>
      <vt:lpstr>Overview of H  gg</vt:lpstr>
      <vt:lpstr>Diphoton Backgrounds</vt:lpstr>
      <vt:lpstr>VBF Category</vt:lpstr>
      <vt:lpstr>Example: MVA Categories</vt:lpstr>
      <vt:lpstr>Hγγ observation</vt:lpstr>
      <vt:lpstr>Overview of H WW*2ℓ2n</vt:lpstr>
      <vt:lpstr>Observation of H WW</vt:lpstr>
      <vt:lpstr>Does it H(125) couple to fermions?</vt:lpstr>
      <vt:lpstr>Does it decay to fermions?</vt:lpstr>
      <vt:lpstr>Overview of Hττ</vt:lpstr>
      <vt:lpstr>Observation of Hττ @ LHC</vt:lpstr>
      <vt:lpstr>H"b" "b"  ̅ @ LHC</vt:lpstr>
      <vt:lpstr>Hbb @ LHC</vt:lpstr>
      <vt:lpstr>Is it “The SM Higgs Boson”?</vt:lpstr>
      <vt:lpstr>Characterization of the New Boson</vt:lpstr>
      <vt:lpstr>Signal strength by decay channel</vt:lpstr>
      <vt:lpstr>Significance (s) by production and decay channels at or below ‘observation’ level</vt:lpstr>
      <vt:lpstr>Higgs Combined Mass: overview</vt:lpstr>
      <vt:lpstr>LHC Higgs Mass Combination</vt:lpstr>
      <vt:lpstr>Systematic Uncertainties</vt:lpstr>
      <vt:lpstr>Spin-Parity Overview</vt:lpstr>
      <vt:lpstr>Spin and parity: example</vt:lpstr>
      <vt:lpstr>CMS Spin-Parity Summary</vt:lpstr>
      <vt:lpstr>ATLAS Spin-Parity Summary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747</cp:revision>
  <dcterms:created xsi:type="dcterms:W3CDTF">2016-09-17T12:23:00Z</dcterms:created>
  <dcterms:modified xsi:type="dcterms:W3CDTF">2016-12-20T14:34:09Z</dcterms:modified>
</cp:coreProperties>
</file>